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1" r:id="rId2"/>
    <p:sldId id="256" r:id="rId3"/>
    <p:sldId id="286" r:id="rId4"/>
    <p:sldId id="257" r:id="rId5"/>
    <p:sldId id="258" r:id="rId6"/>
    <p:sldId id="285" r:id="rId7"/>
    <p:sldId id="264" r:id="rId8"/>
    <p:sldId id="265" r:id="rId9"/>
    <p:sldId id="266" r:id="rId10"/>
    <p:sldId id="267" r:id="rId11"/>
    <p:sldId id="268" r:id="rId12"/>
    <p:sldId id="259" r:id="rId13"/>
    <p:sldId id="260" r:id="rId14"/>
    <p:sldId id="261" r:id="rId15"/>
    <p:sldId id="262" r:id="rId16"/>
    <p:sldId id="263" r:id="rId17"/>
    <p:sldId id="287" r:id="rId18"/>
    <p:sldId id="276" r:id="rId19"/>
    <p:sldId id="277" r:id="rId20"/>
    <p:sldId id="284" r:id="rId21"/>
    <p:sldId id="269" r:id="rId22"/>
    <p:sldId id="270" r:id="rId23"/>
    <p:sldId id="271" r:id="rId24"/>
    <p:sldId id="272" r:id="rId25"/>
    <p:sldId id="273" r:id="rId26"/>
    <p:sldId id="275" r:id="rId27"/>
    <p:sldId id="278" r:id="rId28"/>
    <p:sldId id="283" r:id="rId29"/>
    <p:sldId id="282" r:id="rId30"/>
    <p:sldId id="279" r:id="rId31"/>
    <p:sldId id="288" r:id="rId32"/>
    <p:sldId id="280" r:id="rId33"/>
    <p:sldId id="281" r:id="rId34"/>
    <p:sldId id="289" r:id="rId35"/>
    <p:sldId id="290" r:id="rId36"/>
  </p:sldIdLst>
  <p:sldSz cx="9144000" cy="6858000" type="screen4x3"/>
  <p:notesSz cx="6858000" cy="9144000"/>
  <p:custDataLst>
    <p:tags r:id="rId3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6" d="100"/>
          <a:sy n="56" d="100"/>
        </p:scale>
        <p:origin x="-906" y="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manualLayout>
          <c:layoutTarget val="inner"/>
          <c:xMode val="edge"/>
          <c:yMode val="edge"/>
          <c:x val="0.28153254702083402"/>
          <c:y val="0.23069088138176286"/>
          <c:w val="0.68491957177551988"/>
          <c:h val="0.27894420455507585"/>
        </c:manualLayout>
      </c:layout>
      <c:bar3DChart>
        <c:barDir val="col"/>
        <c:grouping val="stacked"/>
        <c:ser>
          <c:idx val="0"/>
          <c:order val="0"/>
          <c:tx>
            <c:strRef>
              <c:f>Sheet1!$B$1</c:f>
              <c:strCache>
                <c:ptCount val="1"/>
                <c:pt idx="0">
                  <c:v>playing sports</c:v>
                </c:pt>
              </c:strCache>
            </c:strRef>
          </c:tx>
          <c:cat>
            <c:strRef>
              <c:f>Sheet1!$A$2:$A$5</c:f>
              <c:strCache>
                <c:ptCount val="4"/>
                <c:pt idx="0">
                  <c:v>January</c:v>
                </c:pt>
                <c:pt idx="1">
                  <c:v>April</c:v>
                </c:pt>
                <c:pt idx="2">
                  <c:v>August</c:v>
                </c:pt>
                <c:pt idx="3">
                  <c:v>December</c:v>
                </c:pt>
              </c:strCache>
            </c:strRef>
          </c:cat>
          <c:val>
            <c:numRef>
              <c:f>Sheet1!$B$2:$B$5</c:f>
              <c:numCache>
                <c:formatCode>General</c:formatCode>
                <c:ptCount val="4"/>
                <c:pt idx="0">
                  <c:v>20</c:v>
                </c:pt>
                <c:pt idx="1">
                  <c:v>10</c:v>
                </c:pt>
                <c:pt idx="2">
                  <c:v>20</c:v>
                </c:pt>
                <c:pt idx="3">
                  <c:v>30</c:v>
                </c:pt>
              </c:numCache>
            </c:numRef>
          </c:val>
        </c:ser>
        <c:ser>
          <c:idx val="1"/>
          <c:order val="1"/>
          <c:tx>
            <c:strRef>
              <c:f>Sheet1!$C$1</c:f>
              <c:strCache>
                <c:ptCount val="1"/>
                <c:pt idx="0">
                  <c:v>eating vegetables</c:v>
                </c:pt>
              </c:strCache>
            </c:strRef>
          </c:tx>
          <c:cat>
            <c:strRef>
              <c:f>Sheet1!$A$2:$A$5</c:f>
              <c:strCache>
                <c:ptCount val="4"/>
                <c:pt idx="0">
                  <c:v>January</c:v>
                </c:pt>
                <c:pt idx="1">
                  <c:v>April</c:v>
                </c:pt>
                <c:pt idx="2">
                  <c:v>August</c:v>
                </c:pt>
                <c:pt idx="3">
                  <c:v>December</c:v>
                </c:pt>
              </c:strCache>
            </c:strRef>
          </c:cat>
          <c:val>
            <c:numRef>
              <c:f>Sheet1!$C$2:$C$5</c:f>
              <c:numCache>
                <c:formatCode>General</c:formatCode>
                <c:ptCount val="4"/>
                <c:pt idx="0">
                  <c:v>20</c:v>
                </c:pt>
                <c:pt idx="1">
                  <c:v>30</c:v>
                </c:pt>
                <c:pt idx="2">
                  <c:v>25</c:v>
                </c:pt>
                <c:pt idx="3">
                  <c:v>10</c:v>
                </c:pt>
              </c:numCache>
            </c:numRef>
          </c:val>
        </c:ser>
        <c:ser>
          <c:idx val="2"/>
          <c:order val="2"/>
          <c:tx>
            <c:strRef>
              <c:f>Sheet1!$D$1</c:f>
              <c:strCache>
                <c:ptCount val="1"/>
                <c:pt idx="0">
                  <c:v>sleeping early</c:v>
                </c:pt>
              </c:strCache>
            </c:strRef>
          </c:tx>
          <c:cat>
            <c:strRef>
              <c:f>Sheet1!$A$2:$A$5</c:f>
              <c:strCache>
                <c:ptCount val="4"/>
                <c:pt idx="0">
                  <c:v>January</c:v>
                </c:pt>
                <c:pt idx="1">
                  <c:v>April</c:v>
                </c:pt>
                <c:pt idx="2">
                  <c:v>August</c:v>
                </c:pt>
                <c:pt idx="3">
                  <c:v>December</c:v>
                </c:pt>
              </c:strCache>
            </c:strRef>
          </c:cat>
          <c:val>
            <c:numRef>
              <c:f>Sheet1!$D$2:$D$5</c:f>
              <c:numCache>
                <c:formatCode>General</c:formatCode>
                <c:ptCount val="4"/>
                <c:pt idx="0">
                  <c:v>10</c:v>
                </c:pt>
                <c:pt idx="1">
                  <c:v>10</c:v>
                </c:pt>
                <c:pt idx="2">
                  <c:v>5</c:v>
                </c:pt>
                <c:pt idx="3">
                  <c:v>10</c:v>
                </c:pt>
              </c:numCache>
            </c:numRef>
          </c:val>
        </c:ser>
        <c:gapWidth val="55"/>
        <c:gapDepth val="55"/>
        <c:shape val="cylinder"/>
        <c:axId val="57758848"/>
        <c:axId val="57760384"/>
        <c:axId val="0"/>
      </c:bar3DChart>
      <c:catAx>
        <c:axId val="57758848"/>
        <c:scaling>
          <c:orientation val="minMax"/>
        </c:scaling>
        <c:axPos val="b"/>
        <c:majorTickMark val="none"/>
        <c:tickLblPos val="nextTo"/>
        <c:crossAx val="57760384"/>
        <c:crosses val="autoZero"/>
        <c:auto val="1"/>
        <c:lblAlgn val="ctr"/>
        <c:lblOffset val="100"/>
      </c:catAx>
      <c:valAx>
        <c:axId val="57760384"/>
        <c:scaling>
          <c:orientation val="minMax"/>
        </c:scaling>
        <c:axPos val="l"/>
        <c:majorGridlines/>
        <c:numFmt formatCode="General" sourceLinked="1"/>
        <c:majorTickMark val="none"/>
        <c:tickLblPos val="nextTo"/>
        <c:crossAx val="57758848"/>
        <c:crosses val="autoZero"/>
        <c:crossBetween val="between"/>
      </c:valAx>
    </c:plotArea>
    <c:plotVisOnly val="1"/>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sz="3600" dirty="0" smtClean="0"/>
              <a:t>To </a:t>
            </a:r>
            <a:r>
              <a:rPr lang="en-US" sz="3600" u="sng" dirty="0" smtClean="0">
                <a:solidFill>
                  <a:schemeClr val="tx2">
                    <a:lumMod val="60000"/>
                    <a:lumOff val="40000"/>
                  </a:schemeClr>
                </a:solidFill>
              </a:rPr>
              <a:t>maintain</a:t>
            </a:r>
            <a:r>
              <a:rPr lang="en-US" sz="3600" dirty="0" smtClean="0"/>
              <a:t> </a:t>
            </a:r>
            <a:r>
              <a:rPr lang="en-US" sz="3600" dirty="0" smtClean="0">
                <a:solidFill>
                  <a:schemeClr val="accent2"/>
                </a:solidFill>
              </a:rPr>
              <a:t>weights</a:t>
            </a:r>
            <a:r>
              <a:rPr lang="en-US" sz="3600" dirty="0" smtClean="0"/>
              <a:t>,</a:t>
            </a:r>
            <a:r>
              <a:rPr lang="en-US" sz="3600" baseline="0" dirty="0" smtClean="0"/>
              <a:t> you should play sports</a:t>
            </a:r>
            <a:r>
              <a:rPr lang="en-US" sz="3600" dirty="0" smtClean="0"/>
              <a:t>,</a:t>
            </a:r>
            <a:r>
              <a:rPr lang="en-US" sz="3600" baseline="0" dirty="0" smtClean="0"/>
              <a:t> eat vegetables and sleep early at night. </a:t>
            </a:r>
            <a:r>
              <a:rPr lang="en-US" sz="3600" dirty="0" smtClean="0"/>
              <a:t> </a:t>
            </a:r>
            <a:endParaRPr lang="en-US" sz="3600" dirty="0"/>
          </a:p>
        </c:rich>
      </c:tx>
      <c:layout>
        <c:manualLayout>
          <c:xMode val="edge"/>
          <c:yMode val="edge"/>
          <c:x val="9.2686910626942537E-2"/>
          <c:y val="3.2820283107245225E-2"/>
        </c:manualLayout>
      </c:layout>
    </c:title>
    <c:view3D>
      <c:rAngAx val="1"/>
    </c:view3D>
    <c:plotArea>
      <c:layout/>
      <c:bar3DChart>
        <c:barDir val="col"/>
        <c:grouping val="stacked"/>
        <c:ser>
          <c:idx val="0"/>
          <c:order val="0"/>
          <c:tx>
            <c:strRef>
              <c:f>Sheet1!$B$1</c:f>
              <c:strCache>
                <c:ptCount val="1"/>
                <c:pt idx="0">
                  <c:v>playing sports</c:v>
                </c:pt>
              </c:strCache>
            </c:strRef>
          </c:tx>
          <c:cat>
            <c:strRef>
              <c:f>Sheet1!$A$2:$A$5</c:f>
              <c:strCache>
                <c:ptCount val="4"/>
                <c:pt idx="0">
                  <c:v>January</c:v>
                </c:pt>
                <c:pt idx="1">
                  <c:v>April</c:v>
                </c:pt>
                <c:pt idx="2">
                  <c:v>August</c:v>
                </c:pt>
                <c:pt idx="3">
                  <c:v>December</c:v>
                </c:pt>
              </c:strCache>
            </c:strRef>
          </c:cat>
          <c:val>
            <c:numRef>
              <c:f>Sheet1!$B$2:$B$5</c:f>
              <c:numCache>
                <c:formatCode>General</c:formatCode>
                <c:ptCount val="4"/>
                <c:pt idx="0">
                  <c:v>20</c:v>
                </c:pt>
                <c:pt idx="1">
                  <c:v>10</c:v>
                </c:pt>
                <c:pt idx="2">
                  <c:v>20</c:v>
                </c:pt>
                <c:pt idx="3">
                  <c:v>30</c:v>
                </c:pt>
              </c:numCache>
            </c:numRef>
          </c:val>
        </c:ser>
        <c:ser>
          <c:idx val="1"/>
          <c:order val="1"/>
          <c:tx>
            <c:strRef>
              <c:f>Sheet1!$C$1</c:f>
              <c:strCache>
                <c:ptCount val="1"/>
                <c:pt idx="0">
                  <c:v>eating vegetables</c:v>
                </c:pt>
              </c:strCache>
            </c:strRef>
          </c:tx>
          <c:cat>
            <c:strRef>
              <c:f>Sheet1!$A$2:$A$5</c:f>
              <c:strCache>
                <c:ptCount val="4"/>
                <c:pt idx="0">
                  <c:v>January</c:v>
                </c:pt>
                <c:pt idx="1">
                  <c:v>April</c:v>
                </c:pt>
                <c:pt idx="2">
                  <c:v>August</c:v>
                </c:pt>
                <c:pt idx="3">
                  <c:v>December</c:v>
                </c:pt>
              </c:strCache>
            </c:strRef>
          </c:cat>
          <c:val>
            <c:numRef>
              <c:f>Sheet1!$C$2:$C$5</c:f>
              <c:numCache>
                <c:formatCode>General</c:formatCode>
                <c:ptCount val="4"/>
                <c:pt idx="0">
                  <c:v>20</c:v>
                </c:pt>
                <c:pt idx="1">
                  <c:v>30</c:v>
                </c:pt>
                <c:pt idx="2">
                  <c:v>25</c:v>
                </c:pt>
                <c:pt idx="3">
                  <c:v>10</c:v>
                </c:pt>
              </c:numCache>
            </c:numRef>
          </c:val>
        </c:ser>
        <c:ser>
          <c:idx val="2"/>
          <c:order val="2"/>
          <c:tx>
            <c:strRef>
              <c:f>Sheet1!$D$1</c:f>
              <c:strCache>
                <c:ptCount val="1"/>
                <c:pt idx="0">
                  <c:v>sleeping early</c:v>
                </c:pt>
              </c:strCache>
            </c:strRef>
          </c:tx>
          <c:cat>
            <c:strRef>
              <c:f>Sheet1!$A$2:$A$5</c:f>
              <c:strCache>
                <c:ptCount val="4"/>
                <c:pt idx="0">
                  <c:v>January</c:v>
                </c:pt>
                <c:pt idx="1">
                  <c:v>April</c:v>
                </c:pt>
                <c:pt idx="2">
                  <c:v>August</c:v>
                </c:pt>
                <c:pt idx="3">
                  <c:v>December</c:v>
                </c:pt>
              </c:strCache>
            </c:strRef>
          </c:cat>
          <c:val>
            <c:numRef>
              <c:f>Sheet1!$D$2:$D$5</c:f>
              <c:numCache>
                <c:formatCode>General</c:formatCode>
                <c:ptCount val="4"/>
                <c:pt idx="0">
                  <c:v>10</c:v>
                </c:pt>
                <c:pt idx="1">
                  <c:v>10</c:v>
                </c:pt>
                <c:pt idx="2">
                  <c:v>5</c:v>
                </c:pt>
                <c:pt idx="3">
                  <c:v>10</c:v>
                </c:pt>
              </c:numCache>
            </c:numRef>
          </c:val>
        </c:ser>
        <c:gapWidth val="55"/>
        <c:gapDepth val="55"/>
        <c:shape val="cylinder"/>
        <c:axId val="68373504"/>
        <c:axId val="68383488"/>
        <c:axId val="0"/>
      </c:bar3DChart>
      <c:catAx>
        <c:axId val="68373504"/>
        <c:scaling>
          <c:orientation val="minMax"/>
        </c:scaling>
        <c:axPos val="b"/>
        <c:majorTickMark val="none"/>
        <c:tickLblPos val="nextTo"/>
        <c:crossAx val="68383488"/>
        <c:crosses val="autoZero"/>
        <c:auto val="1"/>
        <c:lblAlgn val="ctr"/>
        <c:lblOffset val="100"/>
      </c:catAx>
      <c:valAx>
        <c:axId val="68383488"/>
        <c:scaling>
          <c:orientation val="minMax"/>
        </c:scaling>
        <c:axPos val="l"/>
        <c:majorGridlines/>
        <c:numFmt formatCode="General" sourceLinked="1"/>
        <c:majorTickMark val="none"/>
        <c:tickLblPos val="nextTo"/>
        <c:crossAx val="68373504"/>
        <c:crosses val="autoZero"/>
        <c:crossBetween val="between"/>
      </c:valAx>
    </c:plotArea>
    <c:legend>
      <c:legendPos val="r"/>
    </c:legend>
    <c:plotVisOnly val="1"/>
  </c:chart>
  <c:txPr>
    <a:bodyPr/>
    <a:lstStyle/>
    <a:p>
      <a:pPr>
        <a:defRPr sz="1800"/>
      </a:pPr>
      <a:endParaRPr lang="en-US"/>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E37C2D-AED8-46E3-A2FE-7928DFF32FDD}" type="datetimeFigureOut">
              <a:rPr lang="en-US" smtClean="0"/>
              <a:pPr/>
              <a:t>3/22/2018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8F695E-8AF4-4CD2-982C-14A267F86DC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B8F695E-8AF4-4CD2-982C-14A267F86DC2}" type="slidenum">
              <a:rPr lang="en-US" smtClean="0"/>
              <a:pPr/>
              <a:t>15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B8F695E-8AF4-4CD2-982C-14A267F86DC2}" type="slidenum">
              <a:rPr lang="en-US" smtClean="0"/>
              <a:pPr/>
              <a:t>35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379968-DABB-490F-82B0-6EAD5ABB4B5C}" type="datetimeFigureOut">
              <a:rPr lang="en-US" smtClean="0"/>
              <a:pPr/>
              <a:t>3/22/2018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379968-DABB-490F-82B0-6EAD5ABB4B5C}" type="datetimeFigureOut">
              <a:rPr lang="en-US" smtClean="0"/>
              <a:pPr/>
              <a:t>3/22/2018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379968-DABB-490F-82B0-6EAD5ABB4B5C}" type="datetimeFigureOut">
              <a:rPr lang="en-US" smtClean="0"/>
              <a:pPr/>
              <a:t>3/22/2018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379968-DABB-490F-82B0-6EAD5ABB4B5C}" type="datetimeFigureOut">
              <a:rPr lang="en-US" smtClean="0"/>
              <a:pPr/>
              <a:t>3/22/2018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379968-DABB-490F-82B0-6EAD5ABB4B5C}" type="datetimeFigureOut">
              <a:rPr lang="en-US" smtClean="0"/>
              <a:pPr/>
              <a:t>3/22/2018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379968-DABB-490F-82B0-6EAD5ABB4B5C}" type="datetimeFigureOut">
              <a:rPr lang="en-US" smtClean="0"/>
              <a:pPr/>
              <a:t>3/22/2018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379968-DABB-490F-82B0-6EAD5ABB4B5C}" type="datetimeFigureOut">
              <a:rPr lang="en-US" smtClean="0"/>
              <a:pPr/>
              <a:t>3/22/2018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379968-DABB-490F-82B0-6EAD5ABB4B5C}" type="datetimeFigureOut">
              <a:rPr lang="en-US" smtClean="0"/>
              <a:pPr/>
              <a:t>3/22/2018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379968-DABB-490F-82B0-6EAD5ABB4B5C}" type="datetimeFigureOut">
              <a:rPr lang="en-US" smtClean="0"/>
              <a:pPr/>
              <a:t>3/22/2018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379968-DABB-490F-82B0-6EAD5ABB4B5C}" type="datetimeFigureOut">
              <a:rPr lang="en-US" smtClean="0"/>
              <a:pPr/>
              <a:t>3/22/2018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379968-DABB-490F-82B0-6EAD5ABB4B5C}" type="datetimeFigureOut">
              <a:rPr lang="en-US" smtClean="0"/>
              <a:pPr/>
              <a:t>3/22/2018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600AD-7A80-41F3-9D2B-C3B421D76BF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379968-DABB-490F-82B0-6EAD5ABB4B5C}" type="datetimeFigureOut">
              <a:rPr lang="en-US" smtClean="0"/>
              <a:pPr/>
              <a:t>3/22/2018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6600AD-7A80-41F3-9D2B-C3B421D76BF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chart" Target="../charts/chart1.xml"/><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3.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12.xml"/><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7.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 Target="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30.xml.rels><?xml version="1.0" encoding="UTF-8" standalone="yes"?>
<Relationships xmlns="http://schemas.openxmlformats.org/package/2006/relationships"><Relationship Id="rId2" Type="http://schemas.openxmlformats.org/officeDocument/2006/relationships/slide" Target="slide33.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600200"/>
            <a:ext cx="8229600" cy="4900634"/>
          </a:xfrm>
        </p:spPr>
        <p:txBody>
          <a:bodyPr>
            <a:normAutofit/>
          </a:bodyPr>
          <a:lstStyle/>
          <a:p>
            <a:pPr>
              <a:buNone/>
            </a:pPr>
            <a:endParaRPr lang="en-US" dirty="0" smtClean="0"/>
          </a:p>
          <a:p>
            <a:pPr algn="ctr">
              <a:buNone/>
            </a:pPr>
            <a:r>
              <a:rPr lang="en-US" dirty="0" smtClean="0"/>
              <a:t>Ly </a:t>
            </a:r>
            <a:r>
              <a:rPr lang="en-US" dirty="0" err="1" smtClean="0"/>
              <a:t>Tu</a:t>
            </a:r>
            <a:r>
              <a:rPr lang="en-US" dirty="0" smtClean="0"/>
              <a:t> </a:t>
            </a:r>
            <a:r>
              <a:rPr lang="en-US" dirty="0" err="1" smtClean="0"/>
              <a:t>Trong</a:t>
            </a:r>
            <a:r>
              <a:rPr lang="en-US" dirty="0" smtClean="0"/>
              <a:t> College of Ho Chi Minh City</a:t>
            </a:r>
          </a:p>
          <a:p>
            <a:pPr algn="ctr">
              <a:buNone/>
            </a:pPr>
            <a:r>
              <a:rPr lang="en-US" dirty="0" smtClean="0"/>
              <a:t>Subject: English 2</a:t>
            </a:r>
          </a:p>
          <a:p>
            <a:pPr algn="ctr">
              <a:buNone/>
            </a:pPr>
            <a:r>
              <a:rPr lang="en-US" dirty="0" smtClean="0"/>
              <a:t>Unit 4: </a:t>
            </a:r>
            <a:r>
              <a:rPr lang="en-US" b="1" dirty="0" smtClean="0"/>
              <a:t>MODIFICATION AND WORD </a:t>
            </a:r>
            <a:r>
              <a:rPr lang="en-US" b="1" dirty="0" smtClean="0"/>
              <a:t>ORDER</a:t>
            </a:r>
          </a:p>
          <a:p>
            <a:pPr algn="ctr">
              <a:buNone/>
            </a:pPr>
            <a:endParaRPr lang="en-US" b="1" dirty="0" smtClean="0"/>
          </a:p>
          <a:p>
            <a:pPr algn="ctr">
              <a:buNone/>
            </a:pPr>
            <a:r>
              <a:rPr lang="en-US" b="1" dirty="0" err="1" smtClean="0"/>
              <a:t>Giảng</a:t>
            </a:r>
            <a:r>
              <a:rPr lang="en-US" b="1" dirty="0" smtClean="0"/>
              <a:t> </a:t>
            </a:r>
            <a:r>
              <a:rPr lang="en-US" b="1" dirty="0" err="1" smtClean="0"/>
              <a:t>viên</a:t>
            </a:r>
            <a:r>
              <a:rPr lang="en-US" b="1" dirty="0" smtClean="0"/>
              <a:t>: </a:t>
            </a:r>
            <a:r>
              <a:rPr lang="en-US" b="1" dirty="0" err="1" smtClean="0"/>
              <a:t>Nguyễn</a:t>
            </a:r>
            <a:r>
              <a:rPr lang="en-US" b="1" dirty="0" smtClean="0"/>
              <a:t> </a:t>
            </a:r>
            <a:r>
              <a:rPr lang="en-US" b="1" dirty="0" err="1" smtClean="0"/>
              <a:t>Thị</a:t>
            </a:r>
            <a:r>
              <a:rPr lang="en-US" b="1" dirty="0" smtClean="0"/>
              <a:t> </a:t>
            </a:r>
            <a:r>
              <a:rPr lang="en-US" b="1" dirty="0" err="1" smtClean="0"/>
              <a:t>Thanh</a:t>
            </a:r>
            <a:r>
              <a:rPr lang="en-US" b="1" dirty="0" smtClean="0"/>
              <a:t> </a:t>
            </a:r>
            <a:r>
              <a:rPr lang="en-US" b="1" dirty="0" err="1" smtClean="0"/>
              <a:t>Tú</a:t>
            </a:r>
            <a:endParaRPr lang="en-US" b="1" dirty="0" smtClean="0"/>
          </a:p>
          <a:p>
            <a:pPr algn="ctr">
              <a:buNone/>
            </a:pPr>
            <a:r>
              <a:rPr lang="en-US" b="1" dirty="0" err="1" smtClean="0"/>
              <a:t>Bậc</a:t>
            </a:r>
            <a:r>
              <a:rPr lang="en-US" b="1" dirty="0" smtClean="0"/>
              <a:t> </a:t>
            </a:r>
            <a:r>
              <a:rPr lang="en-US" b="1" dirty="0" err="1" smtClean="0"/>
              <a:t>đào</a:t>
            </a:r>
            <a:r>
              <a:rPr lang="en-US" b="1" dirty="0" smtClean="0"/>
              <a:t> </a:t>
            </a:r>
            <a:r>
              <a:rPr lang="en-US" b="1" dirty="0" err="1" smtClean="0"/>
              <a:t>tạo</a:t>
            </a:r>
            <a:r>
              <a:rPr lang="en-US" b="1" dirty="0" smtClean="0"/>
              <a:t>: Cao </a:t>
            </a:r>
            <a:r>
              <a:rPr lang="en-US" b="1" dirty="0" err="1" smtClean="0"/>
              <a:t>Đẳng</a:t>
            </a:r>
            <a:r>
              <a:rPr lang="en-US" b="1" dirty="0" smtClean="0"/>
              <a:t> </a:t>
            </a:r>
            <a:r>
              <a:rPr lang="en-US" b="1" dirty="0" err="1" smtClean="0"/>
              <a:t>Nghề</a:t>
            </a:r>
            <a:endParaRPr lang="en-US" b="1" dirty="0" smtClean="0"/>
          </a:p>
          <a:p>
            <a:pPr algn="ctr">
              <a:buNone/>
            </a:pPr>
            <a:r>
              <a:rPr lang="en-US" b="1" dirty="0" err="1" smtClean="0"/>
              <a:t>Học</a:t>
            </a:r>
            <a:r>
              <a:rPr lang="en-US" b="1" dirty="0" smtClean="0"/>
              <a:t> </a:t>
            </a:r>
            <a:r>
              <a:rPr lang="en-US" b="1" dirty="0" err="1" smtClean="0"/>
              <a:t>phần</a:t>
            </a:r>
            <a:r>
              <a:rPr lang="en-US" b="1" dirty="0" smtClean="0"/>
              <a:t>: </a:t>
            </a:r>
            <a:r>
              <a:rPr lang="en-US" b="1" dirty="0" err="1" smtClean="0"/>
              <a:t>Anh</a:t>
            </a:r>
            <a:r>
              <a:rPr lang="en-US" b="1" dirty="0" smtClean="0"/>
              <a:t> </a:t>
            </a:r>
            <a:r>
              <a:rPr lang="en-US" b="1" dirty="0" err="1" smtClean="0"/>
              <a:t>Văn</a:t>
            </a:r>
            <a:r>
              <a:rPr lang="en-US" b="1" dirty="0" smtClean="0"/>
              <a:t> 2</a:t>
            </a:r>
            <a:endParaRPr lang="en-US" dirty="0" smtClean="0"/>
          </a:p>
        </p:txBody>
      </p:sp>
      <p:pic>
        <p:nvPicPr>
          <p:cNvPr id="4" name="Picture 3"/>
          <p:cNvPicPr>
            <a:picLocks noChangeAspect="1" noChangeArrowheads="1"/>
          </p:cNvPicPr>
          <p:nvPr/>
        </p:nvPicPr>
        <p:blipFill>
          <a:blip r:embed="rId2"/>
          <a:srcRect/>
          <a:stretch>
            <a:fillRect/>
          </a:stretch>
        </p:blipFill>
        <p:spPr bwMode="auto">
          <a:xfrm>
            <a:off x="3143240" y="214290"/>
            <a:ext cx="2743200" cy="20066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8605"/>
            <a:ext cx="7772400" cy="3171846"/>
          </a:xfrm>
        </p:spPr>
        <p:txBody>
          <a:bodyPr/>
          <a:lstStyle/>
          <a:p>
            <a:r>
              <a:rPr lang="en-US" b="1" u="sng" dirty="0" smtClean="0"/>
              <a:t>Unit 4</a:t>
            </a:r>
            <a:r>
              <a:rPr lang="en-US" u="sng" dirty="0" smtClean="0"/>
              <a:t>:</a:t>
            </a:r>
            <a:r>
              <a:rPr lang="en-US" dirty="0" smtClean="0"/>
              <a:t/>
            </a:r>
            <a:br>
              <a:rPr lang="en-US" dirty="0" smtClean="0"/>
            </a:br>
            <a:r>
              <a:rPr lang="en-US" dirty="0" smtClean="0"/>
              <a:t> </a:t>
            </a:r>
            <a:r>
              <a:rPr lang="en-US" sz="6000" b="1" dirty="0" smtClean="0"/>
              <a:t>MODIFICATION AND WORD ORDER</a:t>
            </a:r>
            <a:endParaRPr lang="en-US" sz="6000" b="1" dirty="0"/>
          </a:p>
        </p:txBody>
      </p:sp>
      <p:sp>
        <p:nvSpPr>
          <p:cNvPr id="3" name="Subtitle 2"/>
          <p:cNvSpPr>
            <a:spLocks noGrp="1"/>
          </p:cNvSpPr>
          <p:nvPr>
            <p:ph type="subTitle" idx="1"/>
          </p:nvPr>
        </p:nvSpPr>
        <p:spPr>
          <a:xfrm>
            <a:off x="571472" y="3429000"/>
            <a:ext cx="7715304" cy="2709866"/>
          </a:xfrm>
        </p:spPr>
        <p:txBody>
          <a:bodyPr>
            <a:normAutofit/>
          </a:bodyPr>
          <a:lstStyle/>
          <a:p>
            <a:r>
              <a:rPr lang="en-US" sz="6000" b="1" u="sng" dirty="0" smtClean="0">
                <a:solidFill>
                  <a:schemeClr val="tx2">
                    <a:lumMod val="60000"/>
                    <a:lumOff val="40000"/>
                  </a:schemeClr>
                </a:solidFill>
              </a:rPr>
              <a:t>PART VI</a:t>
            </a:r>
          </a:p>
          <a:p>
            <a:r>
              <a:rPr lang="en-US" sz="7000" b="1" dirty="0" smtClean="0">
                <a:solidFill>
                  <a:srgbClr val="FF0000"/>
                </a:solidFill>
              </a:rPr>
              <a:t>INCOMPLETE TEXTS</a:t>
            </a:r>
            <a:endParaRPr lang="en-US" sz="7000" b="1"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5" name="Picture 11" descr="searching-for-something"/>
          <p:cNvPicPr>
            <a:picLocks noChangeAspect="1" noChangeArrowheads="1"/>
          </p:cNvPicPr>
          <p:nvPr/>
        </p:nvPicPr>
        <p:blipFill>
          <a:blip r:embed="rId2"/>
          <a:srcRect/>
          <a:stretch>
            <a:fillRect/>
          </a:stretch>
        </p:blipFill>
        <p:spPr bwMode="auto">
          <a:xfrm>
            <a:off x="357158" y="845924"/>
            <a:ext cx="1500198" cy="1262757"/>
          </a:xfrm>
          <a:prstGeom prst="rect">
            <a:avLst/>
          </a:prstGeom>
          <a:noFill/>
        </p:spPr>
      </p:pic>
      <p:graphicFrame>
        <p:nvGraphicFramePr>
          <p:cNvPr id="6" name="Chart 5"/>
          <p:cNvGraphicFramePr/>
          <p:nvPr/>
        </p:nvGraphicFramePr>
        <p:xfrm>
          <a:off x="2000232" y="714356"/>
          <a:ext cx="2295525" cy="1181100"/>
        </p:xfrm>
        <a:graphic>
          <a:graphicData uri="http://schemas.openxmlformats.org/drawingml/2006/chart">
            <c:chart xmlns:c="http://schemas.openxmlformats.org/drawingml/2006/chart" xmlns:r="http://schemas.openxmlformats.org/officeDocument/2006/relationships" r:id="rId3"/>
          </a:graphicData>
        </a:graphic>
      </p:graphicFrame>
      <p:pic>
        <p:nvPicPr>
          <p:cNvPr id="1033" name="Picture 1" descr="rsz_try_out-copy"/>
          <p:cNvPicPr>
            <a:picLocks noChangeAspect="1" noChangeArrowheads="1"/>
          </p:cNvPicPr>
          <p:nvPr/>
        </p:nvPicPr>
        <p:blipFill>
          <a:blip r:embed="rId4"/>
          <a:srcRect/>
          <a:stretch>
            <a:fillRect/>
          </a:stretch>
        </p:blipFill>
        <p:spPr bwMode="auto">
          <a:xfrm>
            <a:off x="4572000" y="857232"/>
            <a:ext cx="1771650" cy="1181100"/>
          </a:xfrm>
          <a:prstGeom prst="rect">
            <a:avLst/>
          </a:prstGeom>
          <a:noFill/>
        </p:spPr>
      </p:pic>
      <p:pic>
        <p:nvPicPr>
          <p:cNvPr id="1032" name="Picture 4" descr="hunting-1466001445"/>
          <p:cNvPicPr>
            <a:picLocks noChangeAspect="1" noChangeArrowheads="1"/>
          </p:cNvPicPr>
          <p:nvPr/>
        </p:nvPicPr>
        <p:blipFill>
          <a:blip r:embed="rId5"/>
          <a:srcRect/>
          <a:stretch>
            <a:fillRect/>
          </a:stretch>
        </p:blipFill>
        <p:spPr bwMode="auto">
          <a:xfrm>
            <a:off x="285719" y="2143116"/>
            <a:ext cx="1692531" cy="1285884"/>
          </a:xfrm>
          <a:prstGeom prst="rect">
            <a:avLst/>
          </a:prstGeom>
          <a:noFill/>
        </p:spPr>
      </p:pic>
      <p:pic>
        <p:nvPicPr>
          <p:cNvPr id="1031" name="Picture 5" descr="research"/>
          <p:cNvPicPr>
            <a:picLocks noChangeAspect="1" noChangeArrowheads="1"/>
          </p:cNvPicPr>
          <p:nvPr/>
        </p:nvPicPr>
        <p:blipFill>
          <a:blip r:embed="rId6"/>
          <a:srcRect/>
          <a:stretch>
            <a:fillRect/>
          </a:stretch>
        </p:blipFill>
        <p:spPr bwMode="auto">
          <a:xfrm>
            <a:off x="2214546" y="2214554"/>
            <a:ext cx="1971675" cy="1066800"/>
          </a:xfrm>
          <a:prstGeom prst="rect">
            <a:avLst/>
          </a:prstGeom>
          <a:noFill/>
        </p:spPr>
      </p:pic>
      <p:pic>
        <p:nvPicPr>
          <p:cNvPr id="1030" name="Picture 10" descr="Résultat de recherche d'images pour &quot;playing the piano&quot;"/>
          <p:cNvPicPr>
            <a:picLocks noChangeAspect="1" noChangeArrowheads="1"/>
          </p:cNvPicPr>
          <p:nvPr/>
        </p:nvPicPr>
        <p:blipFill>
          <a:blip r:embed="rId7"/>
          <a:srcRect/>
          <a:stretch>
            <a:fillRect/>
          </a:stretch>
        </p:blipFill>
        <p:spPr bwMode="auto">
          <a:xfrm>
            <a:off x="4572000" y="2357430"/>
            <a:ext cx="1695450" cy="1123950"/>
          </a:xfrm>
          <a:prstGeom prst="rect">
            <a:avLst/>
          </a:prstGeom>
          <a:noFill/>
        </p:spPr>
      </p:pic>
      <p:pic>
        <p:nvPicPr>
          <p:cNvPr id="1029" name="Picture 6" descr="Vleague 2"/>
          <p:cNvPicPr>
            <a:picLocks noChangeAspect="1" noChangeArrowheads="1"/>
          </p:cNvPicPr>
          <p:nvPr/>
        </p:nvPicPr>
        <p:blipFill>
          <a:blip r:embed="rId8" cstate="print"/>
          <a:srcRect/>
          <a:stretch>
            <a:fillRect/>
          </a:stretch>
        </p:blipFill>
        <p:spPr bwMode="auto">
          <a:xfrm>
            <a:off x="285720" y="3571876"/>
            <a:ext cx="1533525" cy="971550"/>
          </a:xfrm>
          <a:prstGeom prst="rect">
            <a:avLst/>
          </a:prstGeom>
          <a:noFill/>
        </p:spPr>
      </p:pic>
      <p:pic>
        <p:nvPicPr>
          <p:cNvPr id="1028" name="Picture 9" descr="stadium 2"/>
          <p:cNvPicPr>
            <a:picLocks noChangeAspect="1" noChangeArrowheads="1"/>
          </p:cNvPicPr>
          <p:nvPr/>
        </p:nvPicPr>
        <p:blipFill>
          <a:blip r:embed="rId9"/>
          <a:srcRect/>
          <a:stretch>
            <a:fillRect/>
          </a:stretch>
        </p:blipFill>
        <p:spPr bwMode="auto">
          <a:xfrm>
            <a:off x="2285984" y="3500438"/>
            <a:ext cx="1857375" cy="1057275"/>
          </a:xfrm>
          <a:prstGeom prst="rect">
            <a:avLst/>
          </a:prstGeom>
          <a:noFill/>
        </p:spPr>
      </p:pic>
      <p:pic>
        <p:nvPicPr>
          <p:cNvPr id="1027" name="Picture 11" descr="500_F_125170848_YRQfLfD06ZoIAWkzu3AgUU9LQqvMokWC"/>
          <p:cNvPicPr>
            <a:picLocks noChangeAspect="1" noChangeArrowheads="1"/>
          </p:cNvPicPr>
          <p:nvPr/>
        </p:nvPicPr>
        <p:blipFill>
          <a:blip r:embed="rId10" cstate="print"/>
          <a:srcRect/>
          <a:stretch>
            <a:fillRect/>
          </a:stretch>
        </p:blipFill>
        <p:spPr bwMode="auto">
          <a:xfrm>
            <a:off x="4643438" y="3500438"/>
            <a:ext cx="1695450" cy="1076325"/>
          </a:xfrm>
          <a:prstGeom prst="rect">
            <a:avLst/>
          </a:prstGeom>
          <a:noFill/>
        </p:spPr>
      </p:pic>
      <p:pic>
        <p:nvPicPr>
          <p:cNvPr id="1026" name="Picture 12" descr="6 exercise ball_720"/>
          <p:cNvPicPr>
            <a:picLocks noChangeAspect="1" noChangeArrowheads="1"/>
          </p:cNvPicPr>
          <p:nvPr/>
        </p:nvPicPr>
        <p:blipFill>
          <a:blip r:embed="rId11" cstate="print"/>
          <a:srcRect/>
          <a:stretch>
            <a:fillRect/>
          </a:stretch>
        </p:blipFill>
        <p:spPr bwMode="auto">
          <a:xfrm>
            <a:off x="642910" y="4929198"/>
            <a:ext cx="1323975" cy="1095375"/>
          </a:xfrm>
          <a:prstGeom prst="rect">
            <a:avLst/>
          </a:prstGeom>
          <a:noFill/>
        </p:spPr>
      </p:pic>
      <p:pic>
        <p:nvPicPr>
          <p:cNvPr id="1025" name="Picture 13" descr="tired-woman_235"/>
          <p:cNvPicPr>
            <a:picLocks noChangeAspect="1" noChangeArrowheads="1"/>
          </p:cNvPicPr>
          <p:nvPr/>
        </p:nvPicPr>
        <p:blipFill>
          <a:blip r:embed="rId12"/>
          <a:srcRect/>
          <a:stretch>
            <a:fillRect/>
          </a:stretch>
        </p:blipFill>
        <p:spPr bwMode="auto">
          <a:xfrm>
            <a:off x="2285984" y="4929198"/>
            <a:ext cx="1857375" cy="1247775"/>
          </a:xfrm>
          <a:prstGeom prst="rect">
            <a:avLst/>
          </a:prstGeom>
          <a:noFill/>
        </p:spPr>
      </p:pic>
      <p:sp>
        <p:nvSpPr>
          <p:cNvPr id="16" name="Oval 15"/>
          <p:cNvSpPr/>
          <p:nvPr/>
        </p:nvSpPr>
        <p:spPr>
          <a:xfrm>
            <a:off x="285720" y="0"/>
            <a:ext cx="2000264" cy="785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Task 1</a:t>
            </a:r>
            <a:endParaRPr lang="en-US" sz="3200" dirty="0"/>
          </a:p>
        </p:txBody>
      </p:sp>
      <p:sp>
        <p:nvSpPr>
          <p:cNvPr id="17" name="Oval 16"/>
          <p:cNvSpPr/>
          <p:nvPr/>
        </p:nvSpPr>
        <p:spPr>
          <a:xfrm>
            <a:off x="357158" y="857232"/>
            <a:ext cx="571504"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a:t>
            </a:r>
            <a:endParaRPr lang="en-US" sz="3200" dirty="0"/>
          </a:p>
        </p:txBody>
      </p:sp>
      <p:sp>
        <p:nvSpPr>
          <p:cNvPr id="18" name="Oval 17"/>
          <p:cNvSpPr/>
          <p:nvPr/>
        </p:nvSpPr>
        <p:spPr>
          <a:xfrm>
            <a:off x="3571868" y="1643050"/>
            <a:ext cx="571504"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2</a:t>
            </a:r>
            <a:endParaRPr lang="en-US" sz="3200" dirty="0"/>
          </a:p>
        </p:txBody>
      </p:sp>
      <p:sp>
        <p:nvSpPr>
          <p:cNvPr id="19" name="Oval 18"/>
          <p:cNvSpPr/>
          <p:nvPr/>
        </p:nvSpPr>
        <p:spPr>
          <a:xfrm>
            <a:off x="5786446" y="857232"/>
            <a:ext cx="571504"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3</a:t>
            </a:r>
            <a:endParaRPr lang="en-US" sz="3200" dirty="0"/>
          </a:p>
        </p:txBody>
      </p:sp>
      <p:sp>
        <p:nvSpPr>
          <p:cNvPr id="20" name="Oval 19"/>
          <p:cNvSpPr/>
          <p:nvPr/>
        </p:nvSpPr>
        <p:spPr>
          <a:xfrm>
            <a:off x="1428728" y="2143116"/>
            <a:ext cx="571504"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4</a:t>
            </a:r>
            <a:endParaRPr lang="en-US" sz="3200" dirty="0"/>
          </a:p>
        </p:txBody>
      </p:sp>
      <p:sp>
        <p:nvSpPr>
          <p:cNvPr id="21" name="Oval 20"/>
          <p:cNvSpPr/>
          <p:nvPr/>
        </p:nvSpPr>
        <p:spPr>
          <a:xfrm>
            <a:off x="3643306" y="2214554"/>
            <a:ext cx="571504"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5</a:t>
            </a:r>
            <a:endParaRPr lang="en-US" sz="3200" dirty="0"/>
          </a:p>
        </p:txBody>
      </p:sp>
      <p:sp>
        <p:nvSpPr>
          <p:cNvPr id="22" name="Oval 21"/>
          <p:cNvSpPr/>
          <p:nvPr/>
        </p:nvSpPr>
        <p:spPr>
          <a:xfrm>
            <a:off x="5786446" y="2214554"/>
            <a:ext cx="571504"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6</a:t>
            </a:r>
            <a:endParaRPr lang="en-US" sz="3200" dirty="0"/>
          </a:p>
        </p:txBody>
      </p:sp>
      <p:sp>
        <p:nvSpPr>
          <p:cNvPr id="23" name="Oval 22"/>
          <p:cNvSpPr/>
          <p:nvPr/>
        </p:nvSpPr>
        <p:spPr>
          <a:xfrm>
            <a:off x="1428728" y="3500438"/>
            <a:ext cx="571504"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7</a:t>
            </a:r>
            <a:endParaRPr lang="en-US" sz="3200" dirty="0"/>
          </a:p>
        </p:txBody>
      </p:sp>
      <p:sp>
        <p:nvSpPr>
          <p:cNvPr id="24" name="Oval 23"/>
          <p:cNvSpPr/>
          <p:nvPr/>
        </p:nvSpPr>
        <p:spPr>
          <a:xfrm>
            <a:off x="3714744" y="3500438"/>
            <a:ext cx="571504"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8</a:t>
            </a:r>
            <a:endParaRPr lang="en-US" sz="3200" dirty="0"/>
          </a:p>
        </p:txBody>
      </p:sp>
      <p:sp>
        <p:nvSpPr>
          <p:cNvPr id="25" name="Oval 24"/>
          <p:cNvSpPr/>
          <p:nvPr/>
        </p:nvSpPr>
        <p:spPr>
          <a:xfrm>
            <a:off x="5715008" y="3643314"/>
            <a:ext cx="642942" cy="5000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9</a:t>
            </a:r>
            <a:endParaRPr lang="en-US" sz="3200" dirty="0"/>
          </a:p>
        </p:txBody>
      </p:sp>
      <p:sp>
        <p:nvSpPr>
          <p:cNvPr id="26" name="Oval 25"/>
          <p:cNvSpPr/>
          <p:nvPr/>
        </p:nvSpPr>
        <p:spPr>
          <a:xfrm>
            <a:off x="785786" y="6072206"/>
            <a:ext cx="985854" cy="485788"/>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10</a:t>
            </a:r>
            <a:endParaRPr lang="en-US" sz="3200" dirty="0"/>
          </a:p>
        </p:txBody>
      </p:sp>
      <p:sp>
        <p:nvSpPr>
          <p:cNvPr id="27" name="Oval 26"/>
          <p:cNvSpPr/>
          <p:nvPr/>
        </p:nvSpPr>
        <p:spPr>
          <a:xfrm>
            <a:off x="2714612" y="6072206"/>
            <a:ext cx="1000132" cy="547702"/>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11</a:t>
            </a:r>
            <a:endParaRPr lang="en-US" sz="3200" dirty="0"/>
          </a:p>
        </p:txBody>
      </p:sp>
      <p:sp>
        <p:nvSpPr>
          <p:cNvPr id="28" name="Rectangle 27"/>
          <p:cNvSpPr/>
          <p:nvPr/>
        </p:nvSpPr>
        <p:spPr>
          <a:xfrm>
            <a:off x="2500298" y="0"/>
            <a:ext cx="6143668" cy="785794"/>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smtClean="0">
                <a:solidFill>
                  <a:srgbClr val="FF0000"/>
                </a:solidFill>
              </a:rPr>
              <a:t>MATCH EACH WORD OR EACH PHRASE WITH ITS PICTURE: </a:t>
            </a:r>
            <a:endParaRPr lang="en-US" sz="2600" dirty="0">
              <a:solidFill>
                <a:srgbClr val="FF0000"/>
              </a:solidFill>
            </a:endParaRPr>
          </a:p>
        </p:txBody>
      </p:sp>
      <p:sp>
        <p:nvSpPr>
          <p:cNvPr id="30" name="Rectangle 29"/>
          <p:cNvSpPr/>
          <p:nvPr/>
        </p:nvSpPr>
        <p:spPr>
          <a:xfrm>
            <a:off x="6572264" y="928670"/>
            <a:ext cx="1357322"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A. league</a:t>
            </a:r>
            <a:endParaRPr lang="en-US" dirty="0"/>
          </a:p>
        </p:txBody>
      </p:sp>
      <p:sp>
        <p:nvSpPr>
          <p:cNvPr id="31" name="Rectangle 30"/>
          <p:cNvSpPr/>
          <p:nvPr/>
        </p:nvSpPr>
        <p:spPr>
          <a:xfrm>
            <a:off x="6572264" y="1285860"/>
            <a:ext cx="1928826" cy="5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B. To maintain the position</a:t>
            </a:r>
            <a:endParaRPr lang="en-US" dirty="0"/>
          </a:p>
        </p:txBody>
      </p:sp>
      <p:sp>
        <p:nvSpPr>
          <p:cNvPr id="32" name="Rectangle 31"/>
          <p:cNvSpPr/>
          <p:nvPr/>
        </p:nvSpPr>
        <p:spPr>
          <a:xfrm>
            <a:off x="6572264" y="1785926"/>
            <a:ext cx="2286016" cy="5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C. The football try-out</a:t>
            </a:r>
            <a:endParaRPr lang="en-US" dirty="0"/>
          </a:p>
        </p:txBody>
      </p:sp>
      <p:sp>
        <p:nvSpPr>
          <p:cNvPr id="33" name="Rectangle 32"/>
          <p:cNvSpPr/>
          <p:nvPr/>
        </p:nvSpPr>
        <p:spPr>
          <a:xfrm>
            <a:off x="6572264" y="2357430"/>
            <a:ext cx="2000264"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 Athletics field</a:t>
            </a:r>
            <a:endParaRPr lang="en-US" dirty="0"/>
          </a:p>
        </p:txBody>
      </p:sp>
      <p:sp>
        <p:nvSpPr>
          <p:cNvPr id="34" name="Rectangle 33"/>
          <p:cNvSpPr/>
          <p:nvPr/>
        </p:nvSpPr>
        <p:spPr>
          <a:xfrm>
            <a:off x="6500826" y="2857496"/>
            <a:ext cx="2143140"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E. To look for </a:t>
            </a:r>
            <a:r>
              <a:rPr lang="en-US" dirty="0" err="1" smtClean="0"/>
              <a:t>sb</a:t>
            </a:r>
            <a:r>
              <a:rPr lang="en-US" dirty="0" smtClean="0"/>
              <a:t>/ </a:t>
            </a:r>
            <a:r>
              <a:rPr lang="en-US" dirty="0" err="1" smtClean="0"/>
              <a:t>sth</a:t>
            </a:r>
            <a:endParaRPr lang="en-US" dirty="0"/>
          </a:p>
        </p:txBody>
      </p:sp>
      <p:sp>
        <p:nvSpPr>
          <p:cNvPr id="35" name="Rectangle 34"/>
          <p:cNvSpPr/>
          <p:nvPr/>
        </p:nvSpPr>
        <p:spPr>
          <a:xfrm>
            <a:off x="6572264" y="3286124"/>
            <a:ext cx="1928826" cy="5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F. To get burnt out</a:t>
            </a:r>
            <a:endParaRPr lang="en-US" dirty="0"/>
          </a:p>
        </p:txBody>
      </p:sp>
      <p:sp>
        <p:nvSpPr>
          <p:cNvPr id="36" name="Rectangle 35"/>
          <p:cNvSpPr/>
          <p:nvPr/>
        </p:nvSpPr>
        <p:spPr>
          <a:xfrm>
            <a:off x="6858016" y="3714752"/>
            <a:ext cx="2143140"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 To hunt animals</a:t>
            </a:r>
            <a:endParaRPr lang="en-US" dirty="0"/>
          </a:p>
        </p:txBody>
      </p:sp>
      <p:sp>
        <p:nvSpPr>
          <p:cNvPr id="37" name="Rectangle 36"/>
          <p:cNvSpPr/>
          <p:nvPr/>
        </p:nvSpPr>
        <p:spPr>
          <a:xfrm>
            <a:off x="7000892" y="4143380"/>
            <a:ext cx="1714512"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H. To research</a:t>
            </a:r>
            <a:endParaRPr lang="en-US" dirty="0"/>
          </a:p>
        </p:txBody>
      </p:sp>
      <p:sp>
        <p:nvSpPr>
          <p:cNvPr id="38" name="Rectangle 37"/>
          <p:cNvSpPr/>
          <p:nvPr/>
        </p:nvSpPr>
        <p:spPr>
          <a:xfrm>
            <a:off x="5214942" y="4572008"/>
            <a:ext cx="2500330"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r>
              <a:rPr lang="en-US" sz="2400" dirty="0" smtClean="0"/>
              <a:t>I. </a:t>
            </a:r>
            <a:r>
              <a:rPr lang="en-US" dirty="0" smtClean="0"/>
              <a:t>To practice playing the piano</a:t>
            </a:r>
            <a:endParaRPr lang="en-US" dirty="0"/>
          </a:p>
        </p:txBody>
      </p:sp>
      <p:sp>
        <p:nvSpPr>
          <p:cNvPr id="39" name="Rectangle 38"/>
          <p:cNvSpPr/>
          <p:nvPr/>
        </p:nvSpPr>
        <p:spPr>
          <a:xfrm>
            <a:off x="5429256" y="5286388"/>
            <a:ext cx="1571636"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J. To exercise</a:t>
            </a:r>
            <a:endParaRPr lang="en-US" dirty="0"/>
          </a:p>
        </p:txBody>
      </p:sp>
      <p:sp>
        <p:nvSpPr>
          <p:cNvPr id="40" name="Rectangle 39"/>
          <p:cNvSpPr/>
          <p:nvPr/>
        </p:nvSpPr>
        <p:spPr>
          <a:xfrm>
            <a:off x="4786314" y="5643578"/>
            <a:ext cx="1785950"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K. competition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1507 -0.01065 L -0.7099 -0.1787 " pathEditMode="relative" rAng="0" ptsTypes="AA">
                                      <p:cBhvr>
                                        <p:cTn id="6" dur="2000" fill="hold"/>
                                        <p:tgtEl>
                                          <p:spTgt spid="34"/>
                                        </p:tgtEl>
                                        <p:attrNameLst>
                                          <p:attrName>ppt_x</p:attrName>
                                          <p:attrName>ppt_y</p:attrName>
                                        </p:attrNameLst>
                                      </p:cBhvr>
                                      <p:rCtr x="-280" y="-84"/>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grpId="0" nodeType="clickEffect">
                                  <p:stCondLst>
                                    <p:cond delay="0"/>
                                  </p:stCondLst>
                                  <p:childTnLst>
                                    <p:animMotion origin="layout" path="M -0.13107 0.00324 L -0.47378 -0.01759 " pathEditMode="relative" rAng="0" ptsTypes="AA">
                                      <p:cBhvr>
                                        <p:cTn id="10" dur="2000" fill="hold"/>
                                        <p:tgtEl>
                                          <p:spTgt spid="31"/>
                                        </p:tgtEl>
                                        <p:attrNameLst>
                                          <p:attrName>ppt_x</p:attrName>
                                          <p:attrName>ppt_y</p:attrName>
                                        </p:attrNameLst>
                                      </p:cBhvr>
                                      <p:rCtr x="-171" y="-10"/>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grpId="0" nodeType="clickEffect">
                                  <p:stCondLst>
                                    <p:cond delay="0"/>
                                  </p:stCondLst>
                                  <p:childTnLst>
                                    <p:animMotion origin="layout" path="M -0.11545 -0.10556 L -0.23351 -0.14769 " pathEditMode="relative" ptsTypes="AA">
                                      <p:cBhvr>
                                        <p:cTn id="14" dur="2000" fill="hold"/>
                                        <p:tgtEl>
                                          <p:spTgt spid="33"/>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grpId="0" nodeType="clickEffect">
                                  <p:stCondLst>
                                    <p:cond delay="0"/>
                                  </p:stCondLst>
                                  <p:childTnLst>
                                    <p:animMotion origin="layout" path="M -0.17031 0.01111 L -0.74514 -0.13588 " pathEditMode="relative" rAng="0" ptsTypes="AA">
                                      <p:cBhvr>
                                        <p:cTn id="18" dur="2000" fill="hold"/>
                                        <p:tgtEl>
                                          <p:spTgt spid="36"/>
                                        </p:tgtEl>
                                        <p:attrNameLst>
                                          <p:attrName>ppt_x</p:attrName>
                                          <p:attrName>ppt_y</p:attrName>
                                        </p:attrNameLst>
                                      </p:cBhvr>
                                      <p:rCtr x="-287" y="-74"/>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grpId="0" nodeType="clickEffect">
                                  <p:stCondLst>
                                    <p:cond delay="0"/>
                                  </p:stCondLst>
                                  <p:childTnLst>
                                    <p:animMotion origin="layout" path="M -0.09947 0.00115 C -0.2632 -0.08449 -0.42674 -0.16991 -0.47969 -0.19468 C -0.53264 -0.21945 -0.41598 -0.14468 -0.41789 -0.14838 C -0.4198 -0.15186 -0.47882 -0.2044 -0.49098 -0.21551 " pathEditMode="relative" rAng="0" ptsTypes="aaaA">
                                      <p:cBhvr>
                                        <p:cTn id="22" dur="2000" fill="hold"/>
                                        <p:tgtEl>
                                          <p:spTgt spid="37"/>
                                        </p:tgtEl>
                                        <p:attrNameLst>
                                          <p:attrName>ppt_x</p:attrName>
                                          <p:attrName>ppt_y</p:attrName>
                                        </p:attrNameLst>
                                      </p:cBhvr>
                                      <p:rCtr x="-217" y="-110"/>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grpId="0" nodeType="clickEffect">
                                  <p:stCondLst>
                                    <p:cond delay="0"/>
                                  </p:stCondLst>
                                  <p:childTnLst>
                                    <p:animMotion origin="layout" path="M -0.10451 -0.0662 L -0.08872 -0.2868 " pathEditMode="relative" rAng="0" ptsTypes="AA">
                                      <p:cBhvr>
                                        <p:cTn id="26" dur="2000" fill="hold"/>
                                        <p:tgtEl>
                                          <p:spTgt spid="38"/>
                                        </p:tgtEl>
                                        <p:attrNameLst>
                                          <p:attrName>ppt_x</p:attrName>
                                          <p:attrName>ppt_y</p:attrName>
                                        </p:attrNameLst>
                                      </p:cBhvr>
                                      <p:rCtr x="8" y="-110"/>
                                    </p:animMotion>
                                  </p:childTnLst>
                                </p:cTn>
                              </p:par>
                            </p:childTnLst>
                          </p:cTn>
                        </p:par>
                      </p:childTnLst>
                    </p:cTn>
                  </p:par>
                  <p:par>
                    <p:cTn id="27" fill="hold">
                      <p:stCondLst>
                        <p:cond delay="indefinite"/>
                      </p:stCondLst>
                      <p:childTnLst>
                        <p:par>
                          <p:cTn id="28" fill="hold">
                            <p:stCondLst>
                              <p:cond delay="0"/>
                            </p:stCondLst>
                            <p:childTnLst>
                              <p:par>
                                <p:cTn id="29" presetID="0" presetClass="path" presetSubtype="0" accel="50000" decel="50000" fill="hold" grpId="0" nodeType="clickEffect">
                                  <p:stCondLst>
                                    <p:cond delay="0"/>
                                  </p:stCondLst>
                                  <p:childTnLst>
                                    <p:animMotion origin="layout" path="M -0.08021 0.0132 L -0.67083 0.475 " pathEditMode="relative" rAng="0" ptsTypes="AA">
                                      <p:cBhvr>
                                        <p:cTn id="30" dur="2000" fill="hold"/>
                                        <p:tgtEl>
                                          <p:spTgt spid="30"/>
                                        </p:tgtEl>
                                        <p:attrNameLst>
                                          <p:attrName>ppt_x</p:attrName>
                                          <p:attrName>ppt_y</p:attrName>
                                        </p:attrNameLst>
                                      </p:cBhvr>
                                      <p:rCtr x="-295" y="231"/>
                                    </p:animMotion>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grpId="1" nodeType="clickEffect">
                                  <p:stCondLst>
                                    <p:cond delay="0"/>
                                  </p:stCondLst>
                                  <p:childTnLst>
                                    <p:animMotion origin="layout" path="M -0.15487 0.00949 L -0.49358 0.26134 " pathEditMode="relative" rAng="0" ptsTypes="AA">
                                      <p:cBhvr>
                                        <p:cTn id="34" dur="2000" fill="hold"/>
                                        <p:tgtEl>
                                          <p:spTgt spid="33"/>
                                        </p:tgtEl>
                                        <p:attrNameLst>
                                          <p:attrName>ppt_x</p:attrName>
                                          <p:attrName>ppt_y</p:attrName>
                                        </p:attrNameLst>
                                      </p:cBhvr>
                                      <p:rCtr x="-169" y="126"/>
                                    </p:animMotion>
                                  </p:childTnLst>
                                </p:cTn>
                              </p:par>
                            </p:childTnLst>
                          </p:cTn>
                        </p:par>
                      </p:childTnLst>
                    </p:cTn>
                  </p:par>
                  <p:par>
                    <p:cTn id="35" fill="hold">
                      <p:stCondLst>
                        <p:cond delay="indefinite"/>
                      </p:stCondLst>
                      <p:childTnLst>
                        <p:par>
                          <p:cTn id="36" fill="hold">
                            <p:stCondLst>
                              <p:cond delay="0"/>
                            </p:stCondLst>
                            <p:childTnLst>
                              <p:par>
                                <p:cTn id="37" presetID="0" presetClass="path" presetSubtype="0" accel="50000" decel="50000" fill="hold" grpId="0" nodeType="clickEffect">
                                  <p:stCondLst>
                                    <p:cond delay="0"/>
                                  </p:stCondLst>
                                  <p:childTnLst>
                                    <p:animMotion origin="layout" path="M -0.10521 0.01342 L -0.00295 -0.19653 " pathEditMode="relative" rAng="0" ptsTypes="AA">
                                      <p:cBhvr>
                                        <p:cTn id="38" dur="2000" fill="hold"/>
                                        <p:tgtEl>
                                          <p:spTgt spid="40"/>
                                        </p:tgtEl>
                                        <p:attrNameLst>
                                          <p:attrName>ppt_x</p:attrName>
                                          <p:attrName>ppt_y</p:attrName>
                                        </p:attrNameLst>
                                      </p:cBhvr>
                                      <p:rCtr x="51" y="-105"/>
                                    </p:animMotion>
                                  </p:childTnLst>
                                </p:cTn>
                              </p:par>
                            </p:childTnLst>
                          </p:cTn>
                        </p:par>
                      </p:childTnLst>
                    </p:cTn>
                  </p:par>
                  <p:par>
                    <p:cTn id="39" fill="hold">
                      <p:stCondLst>
                        <p:cond delay="indefinite"/>
                      </p:stCondLst>
                      <p:childTnLst>
                        <p:par>
                          <p:cTn id="40" fill="hold">
                            <p:stCondLst>
                              <p:cond delay="0"/>
                            </p:stCondLst>
                            <p:childTnLst>
                              <p:par>
                                <p:cTn id="41" presetID="0" presetClass="path" presetSubtype="0" accel="50000" decel="50000" fill="hold" grpId="0" nodeType="clickEffect">
                                  <p:stCondLst>
                                    <p:cond delay="0"/>
                                  </p:stCondLst>
                                  <p:childTnLst>
                                    <p:animMotion origin="layout" path="M -0.09306 -0.0081 L -0.53403 0.03403 " pathEditMode="relative" ptsTypes="AA">
                                      <p:cBhvr>
                                        <p:cTn id="42" dur="2000" fill="hold"/>
                                        <p:tgtEl>
                                          <p:spTgt spid="39"/>
                                        </p:tgtEl>
                                        <p:attrNameLst>
                                          <p:attrName>ppt_x</p:attrName>
                                          <p:attrName>ppt_y</p:attrName>
                                        </p:attrNameLst>
                                      </p:cBhvr>
                                    </p:animMotion>
                                  </p:childTnLst>
                                </p:cTn>
                              </p:par>
                            </p:childTnLst>
                          </p:cTn>
                        </p:par>
                      </p:childTnLst>
                    </p:cTn>
                  </p:par>
                  <p:par>
                    <p:cTn id="43" fill="hold">
                      <p:stCondLst>
                        <p:cond delay="indefinite"/>
                      </p:stCondLst>
                      <p:childTnLst>
                        <p:par>
                          <p:cTn id="44" fill="hold">
                            <p:stCondLst>
                              <p:cond delay="0"/>
                            </p:stCondLst>
                            <p:childTnLst>
                              <p:par>
                                <p:cTn id="45" presetID="0" presetClass="path" presetSubtype="0" accel="50000" decel="50000" fill="hold" grpId="0" nodeType="clickEffect">
                                  <p:stCondLst>
                                    <p:cond delay="0"/>
                                  </p:stCondLst>
                                  <p:childTnLst>
                                    <p:animMotion origin="layout" path="M -1.94444E-6 7.40741E-7 L -0.47378 0.22593 " pathEditMode="relative" rAng="0" ptsTypes="AA">
                                      <p:cBhvr>
                                        <p:cTn id="46" dur="2000" fill="hold"/>
                                        <p:tgtEl>
                                          <p:spTgt spid="35"/>
                                        </p:tgtEl>
                                        <p:attrNameLst>
                                          <p:attrName>ppt_x</p:attrName>
                                          <p:attrName>ppt_y</p:attrName>
                                        </p:attrNameLst>
                                      </p:cBhvr>
                                      <p:rCtr x="-237" y="113"/>
                                    </p:animMotion>
                                  </p:childTnLst>
                                </p:cTn>
                              </p:par>
                            </p:childTnLst>
                          </p:cTn>
                        </p:par>
                      </p:childTnLst>
                    </p:cTn>
                  </p:par>
                  <p:par>
                    <p:cTn id="47" fill="hold">
                      <p:stCondLst>
                        <p:cond delay="indefinite"/>
                      </p:stCondLst>
                      <p:childTnLst>
                        <p:par>
                          <p:cTn id="48" fill="hold">
                            <p:stCondLst>
                              <p:cond delay="0"/>
                            </p:stCondLst>
                            <p:childTnLst>
                              <p:par>
                                <p:cTn id="49" presetID="0" presetClass="path" presetSubtype="0" accel="50000" decel="50000" fill="hold" grpId="0" nodeType="clickEffect">
                                  <p:stCondLst>
                                    <p:cond delay="0"/>
                                  </p:stCondLst>
                                  <p:childTnLst>
                                    <p:animMotion origin="layout" path="M -0.05347 0.00741 L -0.15069 -0.08032 " pathEditMode="relative" rAng="0" ptsTypes="AA">
                                      <p:cBhvr>
                                        <p:cTn id="50" dur="2000" fill="hold"/>
                                        <p:tgtEl>
                                          <p:spTgt spid="32"/>
                                        </p:tgtEl>
                                        <p:attrNameLst>
                                          <p:attrName>ppt_x</p:attrName>
                                          <p:attrName>ppt_y</p:attrName>
                                        </p:attrNameLst>
                                      </p:cBhvr>
                                      <p:rCtr x="-49" y="-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3" grpId="1" animBg="1"/>
      <p:bldP spid="34" grpId="0" animBg="1"/>
      <p:bldP spid="35" grpId="0" animBg="1"/>
      <p:bldP spid="36" grpId="0" animBg="1"/>
      <p:bldP spid="37" grpId="0" animBg="1"/>
      <p:bldP spid="38" grpId="0" animBg="1"/>
      <p:bldP spid="39" grpId="0" animBg="1"/>
      <p:bldP spid="4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l"/>
            <a:r>
              <a:rPr lang="en-US" u="sng" dirty="0" smtClean="0"/>
              <a:t>Part IV: </a:t>
            </a:r>
            <a:r>
              <a:rPr lang="en-US" dirty="0" smtClean="0"/>
              <a:t>Questions 1 through 4 refer to the following notice.</a:t>
            </a:r>
            <a:endParaRPr lang="en-US" dirty="0"/>
          </a:p>
        </p:txBody>
      </p:sp>
      <p:sp>
        <p:nvSpPr>
          <p:cNvPr id="3" name="Content Placeholder 2"/>
          <p:cNvSpPr>
            <a:spLocks noGrp="1"/>
          </p:cNvSpPr>
          <p:nvPr>
            <p:ph idx="1"/>
          </p:nvPr>
        </p:nvSpPr>
        <p:spPr>
          <a:xfrm>
            <a:off x="0" y="1428736"/>
            <a:ext cx="9144000" cy="5257800"/>
          </a:xfrm>
        </p:spPr>
        <p:txBody>
          <a:bodyPr>
            <a:normAutofit fontScale="62500" lnSpcReduction="20000"/>
          </a:bodyPr>
          <a:lstStyle/>
          <a:p>
            <a:pPr algn="ctr">
              <a:buNone/>
            </a:pPr>
            <a:r>
              <a:rPr lang="en-US" sz="4800" b="1" dirty="0" smtClean="0">
                <a:solidFill>
                  <a:srgbClr val="C00000"/>
                </a:solidFill>
              </a:rPr>
              <a:t>Looking for new players!</a:t>
            </a:r>
          </a:p>
          <a:p>
            <a:pPr>
              <a:buNone/>
            </a:pPr>
            <a:r>
              <a:rPr lang="en-US" sz="3800" dirty="0" smtClean="0"/>
              <a:t>The Mayfield High School Football team is (1)___for three new players. </a:t>
            </a:r>
            <a:r>
              <a:rPr lang="en-US" sz="3800" dirty="0"/>
              <a:t>	</a:t>
            </a:r>
            <a:r>
              <a:rPr lang="en-US" sz="3800" dirty="0" smtClean="0"/>
              <a:t>			                1.(A) looking</a:t>
            </a:r>
          </a:p>
          <a:p>
            <a:pPr>
              <a:buNone/>
            </a:pPr>
            <a:r>
              <a:rPr lang="en-US" sz="3800" dirty="0"/>
              <a:t>	</a:t>
            </a:r>
            <a:r>
              <a:rPr lang="en-US" sz="3800" dirty="0" smtClean="0"/>
              <a:t>		</a:t>
            </a:r>
            <a:r>
              <a:rPr lang="en-US" sz="3800" dirty="0"/>
              <a:t>	 </a:t>
            </a:r>
            <a:r>
              <a:rPr lang="en-US" sz="3800" dirty="0" smtClean="0"/>
              <a:t>                                 (B) hunting</a:t>
            </a:r>
          </a:p>
          <a:p>
            <a:pPr>
              <a:buNone/>
            </a:pPr>
            <a:r>
              <a:rPr lang="en-US" sz="3800" dirty="0"/>
              <a:t> </a:t>
            </a:r>
            <a:r>
              <a:rPr lang="en-US" sz="3800" dirty="0" smtClean="0"/>
              <a:t>                                                                           (C) researching</a:t>
            </a:r>
          </a:p>
          <a:p>
            <a:pPr>
              <a:buNone/>
            </a:pPr>
            <a:r>
              <a:rPr lang="en-US" sz="3800" dirty="0"/>
              <a:t>	</a:t>
            </a:r>
            <a:r>
              <a:rPr lang="en-US" sz="3800" dirty="0" smtClean="0"/>
              <a:t>		</a:t>
            </a:r>
            <a:r>
              <a:rPr lang="en-US" sz="3800" dirty="0"/>
              <a:t> </a:t>
            </a:r>
            <a:r>
              <a:rPr lang="en-US" sz="3800" dirty="0" smtClean="0"/>
              <a:t>                                                (D) seeking</a:t>
            </a:r>
            <a:endParaRPr lang="en-US" sz="3800" dirty="0"/>
          </a:p>
          <a:p>
            <a:pPr>
              <a:buNone/>
            </a:pPr>
            <a:r>
              <a:rPr lang="en-US" sz="3800" dirty="0" smtClean="0"/>
              <a:t>We are currently leading in the High School league and hope to maintain our position. If you think you are (2)___ to help take our team to the </a:t>
            </a:r>
          </a:p>
          <a:p>
            <a:pPr>
              <a:buNone/>
            </a:pPr>
            <a:r>
              <a:rPr lang="en-US" sz="3800" dirty="0" smtClean="0"/>
              <a:t>                                                                 2. (A) enough good </a:t>
            </a:r>
          </a:p>
          <a:p>
            <a:pPr>
              <a:buNone/>
            </a:pPr>
            <a:r>
              <a:rPr lang="en-US" sz="3800" dirty="0"/>
              <a:t> </a:t>
            </a:r>
            <a:r>
              <a:rPr lang="en-US" sz="3800" dirty="0" smtClean="0"/>
              <a:t>                                                                     (B) good enough</a:t>
            </a:r>
          </a:p>
          <a:p>
            <a:pPr>
              <a:buNone/>
            </a:pPr>
            <a:r>
              <a:rPr lang="en-US" sz="3800" dirty="0"/>
              <a:t> </a:t>
            </a:r>
            <a:r>
              <a:rPr lang="en-US" sz="3800" dirty="0" smtClean="0"/>
              <a:t>                                                                     (C) enough </a:t>
            </a:r>
          </a:p>
          <a:p>
            <a:pPr>
              <a:buNone/>
            </a:pPr>
            <a:r>
              <a:rPr lang="en-US" sz="3800" dirty="0"/>
              <a:t> </a:t>
            </a:r>
            <a:r>
              <a:rPr lang="en-US" sz="3800" dirty="0" smtClean="0"/>
              <a:t>                                                                     (D) good</a:t>
            </a:r>
          </a:p>
          <a:p>
            <a:pPr>
              <a:buNone/>
            </a:pPr>
            <a:r>
              <a:rPr lang="en-US" sz="3800" dirty="0" smtClean="0"/>
              <a:t>top for the tenth year in a row, come along to the football try-outs next Friday. We will be holding the try-outs on the athletics field between </a:t>
            </a:r>
          </a:p>
          <a:p>
            <a:pPr>
              <a:buNone/>
            </a:pP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u="sng" dirty="0" smtClean="0"/>
              <a:t>Part IV: </a:t>
            </a:r>
            <a:r>
              <a:rPr lang="en-US" dirty="0" smtClean="0"/>
              <a:t>Questions 1 through 4 refer to the following notice.</a:t>
            </a:r>
            <a:endParaRPr lang="en-US" dirty="0"/>
          </a:p>
        </p:txBody>
      </p:sp>
      <p:sp>
        <p:nvSpPr>
          <p:cNvPr id="3" name="Content Placeholder 2"/>
          <p:cNvSpPr>
            <a:spLocks noGrp="1"/>
          </p:cNvSpPr>
          <p:nvPr>
            <p:ph idx="1"/>
          </p:nvPr>
        </p:nvSpPr>
        <p:spPr>
          <a:xfrm>
            <a:off x="0" y="1600200"/>
            <a:ext cx="9144000" cy="5257800"/>
          </a:xfrm>
        </p:spPr>
        <p:txBody>
          <a:bodyPr>
            <a:normAutofit lnSpcReduction="10000"/>
          </a:bodyPr>
          <a:lstStyle/>
          <a:p>
            <a:pPr>
              <a:buNone/>
            </a:pPr>
            <a:r>
              <a:rPr lang="en-US" sz="2600" dirty="0" smtClean="0"/>
              <a:t>7 a.m. and 11 a.m. If this is too early for you, then you (3)____  the</a:t>
            </a:r>
          </a:p>
          <a:p>
            <a:pPr>
              <a:buNone/>
            </a:pPr>
            <a:r>
              <a:rPr lang="en-US" sz="2600" dirty="0" smtClean="0"/>
              <a:t>                                                                               3.	(A) isn’t </a:t>
            </a:r>
          </a:p>
          <a:p>
            <a:pPr>
              <a:buNone/>
            </a:pPr>
            <a:r>
              <a:rPr lang="en-US" sz="2600" dirty="0"/>
              <a:t>	</a:t>
            </a:r>
            <a:r>
              <a:rPr lang="en-US" sz="2600" dirty="0" smtClean="0"/>
              <a:t>							(B) are not</a:t>
            </a:r>
          </a:p>
          <a:p>
            <a:pPr>
              <a:buNone/>
            </a:pPr>
            <a:r>
              <a:rPr lang="en-US" sz="2600" dirty="0"/>
              <a:t>	</a:t>
            </a:r>
            <a:r>
              <a:rPr lang="en-US" sz="2600" dirty="0" smtClean="0"/>
              <a:t>							(C) have not</a:t>
            </a:r>
          </a:p>
          <a:p>
            <a:pPr>
              <a:buNone/>
            </a:pPr>
            <a:r>
              <a:rPr lang="en-US" sz="2600" dirty="0"/>
              <a:t>	</a:t>
            </a:r>
            <a:r>
              <a:rPr lang="en-US" sz="2600" dirty="0" smtClean="0"/>
              <a:t>							(D) are</a:t>
            </a:r>
            <a:endParaRPr lang="en-US" sz="2600" dirty="0"/>
          </a:p>
          <a:p>
            <a:pPr>
              <a:buNone/>
            </a:pPr>
            <a:r>
              <a:rPr lang="en-US" sz="2600" dirty="0" smtClean="0"/>
              <a:t> kind of person we are looking for. All regular practices start at 7 a.m., and the team practices 5 days a week. We would like to encourage all students who made it to the short list last time (4)______ again. 				4.	 (A) try </a:t>
            </a:r>
          </a:p>
          <a:p>
            <a:pPr>
              <a:buNone/>
            </a:pPr>
            <a:r>
              <a:rPr lang="en-US" sz="2600" dirty="0"/>
              <a:t>	</a:t>
            </a:r>
            <a:r>
              <a:rPr lang="en-US" sz="2600" dirty="0" smtClean="0"/>
              <a:t>							(B) to try</a:t>
            </a:r>
          </a:p>
          <a:p>
            <a:pPr>
              <a:buNone/>
            </a:pPr>
            <a:r>
              <a:rPr lang="en-US" sz="2600" dirty="0"/>
              <a:t>	</a:t>
            </a:r>
            <a:r>
              <a:rPr lang="en-US" sz="2600" dirty="0" smtClean="0"/>
              <a:t>							(C) trying </a:t>
            </a:r>
          </a:p>
          <a:p>
            <a:pPr>
              <a:buNone/>
            </a:pPr>
            <a:r>
              <a:rPr lang="en-US" sz="2600" dirty="0"/>
              <a:t>	</a:t>
            </a:r>
            <a:r>
              <a:rPr lang="en-US" sz="2600" dirty="0" smtClean="0"/>
              <a:t>							(D) tried  </a:t>
            </a:r>
            <a:endParaRPr lang="en-US" sz="2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u="sng" dirty="0" smtClean="0"/>
              <a:t>Part IV: </a:t>
            </a:r>
            <a:r>
              <a:rPr lang="en-US" dirty="0" smtClean="0"/>
              <a:t>Questions 1 through 4 refer to the following notice.</a:t>
            </a:r>
            <a:endParaRPr lang="en-US" dirty="0"/>
          </a:p>
        </p:txBody>
      </p:sp>
      <p:sp>
        <p:nvSpPr>
          <p:cNvPr id="3" name="Content Placeholder 2"/>
          <p:cNvSpPr>
            <a:spLocks noGrp="1"/>
          </p:cNvSpPr>
          <p:nvPr>
            <p:ph idx="1"/>
          </p:nvPr>
        </p:nvSpPr>
        <p:spPr>
          <a:xfrm>
            <a:off x="0" y="1600200"/>
            <a:ext cx="9144000" cy="5257800"/>
          </a:xfrm>
        </p:spPr>
        <p:txBody>
          <a:bodyPr>
            <a:normAutofit lnSpcReduction="10000"/>
          </a:bodyPr>
          <a:lstStyle/>
          <a:p>
            <a:pPr>
              <a:buNone/>
            </a:pPr>
            <a:r>
              <a:rPr lang="en-US" sz="2600" dirty="0" smtClean="0"/>
              <a:t>7 a.m. and 11 a.m. If this is too early for you, then you (3)____  the</a:t>
            </a:r>
          </a:p>
          <a:p>
            <a:pPr>
              <a:buNone/>
            </a:pPr>
            <a:r>
              <a:rPr lang="en-US" sz="2600" dirty="0" smtClean="0"/>
              <a:t>                                                                               3.	(A) isn’t </a:t>
            </a:r>
          </a:p>
          <a:p>
            <a:pPr>
              <a:buNone/>
            </a:pPr>
            <a:r>
              <a:rPr lang="en-US" sz="2600" dirty="0"/>
              <a:t>	</a:t>
            </a:r>
            <a:r>
              <a:rPr lang="en-US" sz="2600" dirty="0" smtClean="0"/>
              <a:t>							(B) are not</a:t>
            </a:r>
          </a:p>
          <a:p>
            <a:pPr>
              <a:buNone/>
            </a:pPr>
            <a:r>
              <a:rPr lang="en-US" sz="2600" dirty="0"/>
              <a:t>	</a:t>
            </a:r>
            <a:r>
              <a:rPr lang="en-US" sz="2600" dirty="0" smtClean="0"/>
              <a:t>							(C) have not</a:t>
            </a:r>
          </a:p>
          <a:p>
            <a:pPr>
              <a:buNone/>
            </a:pPr>
            <a:r>
              <a:rPr lang="en-US" sz="2600" dirty="0"/>
              <a:t>	</a:t>
            </a:r>
            <a:r>
              <a:rPr lang="en-US" sz="2600" dirty="0" smtClean="0"/>
              <a:t>							(D) are</a:t>
            </a:r>
            <a:endParaRPr lang="en-US" sz="2600" dirty="0"/>
          </a:p>
          <a:p>
            <a:pPr>
              <a:buNone/>
            </a:pPr>
            <a:r>
              <a:rPr lang="en-US" sz="2600" dirty="0" smtClean="0"/>
              <a:t> kind of person we are looking for. All regular practices start at 7 a.m., and the team practices 5 days a week. We would like to encourage all students who made it to the short list last time (4)______ again. 				4.	 (A) try </a:t>
            </a:r>
          </a:p>
          <a:p>
            <a:pPr>
              <a:buNone/>
            </a:pPr>
            <a:r>
              <a:rPr lang="en-US" sz="2600" dirty="0"/>
              <a:t>	</a:t>
            </a:r>
            <a:r>
              <a:rPr lang="en-US" sz="2600" dirty="0" smtClean="0"/>
              <a:t>							(B) to try</a:t>
            </a:r>
          </a:p>
          <a:p>
            <a:pPr>
              <a:buNone/>
            </a:pPr>
            <a:r>
              <a:rPr lang="en-US" sz="2600" dirty="0"/>
              <a:t>	</a:t>
            </a:r>
            <a:r>
              <a:rPr lang="en-US" sz="2600" dirty="0" smtClean="0"/>
              <a:t>							(C) trying </a:t>
            </a:r>
          </a:p>
          <a:p>
            <a:pPr>
              <a:buNone/>
            </a:pPr>
            <a:r>
              <a:rPr lang="en-US" sz="2600" dirty="0"/>
              <a:t>	</a:t>
            </a:r>
            <a:r>
              <a:rPr lang="en-US" sz="2600" dirty="0" smtClean="0"/>
              <a:t>							(D) tried  </a:t>
            </a:r>
            <a:endParaRPr lang="en-US" sz="2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US" b="1" dirty="0" smtClean="0">
                <a:solidFill>
                  <a:schemeClr val="tx2"/>
                </a:solidFill>
              </a:rPr>
              <a:t>The Mayfield High School Football team </a:t>
            </a:r>
            <a:r>
              <a:rPr lang="en-US" b="1" dirty="0" smtClean="0">
                <a:solidFill>
                  <a:srgbClr val="FF0000"/>
                </a:solidFill>
              </a:rPr>
              <a:t>is (1)_____________for</a:t>
            </a:r>
            <a:r>
              <a:rPr lang="en-US" b="1" dirty="0" smtClean="0"/>
              <a:t> </a:t>
            </a:r>
            <a:r>
              <a:rPr lang="en-US" b="1" dirty="0" smtClean="0">
                <a:solidFill>
                  <a:srgbClr val="00B050"/>
                </a:solidFill>
              </a:rPr>
              <a:t>three new players</a:t>
            </a:r>
            <a:r>
              <a:rPr lang="en-US" b="1" dirty="0" smtClean="0"/>
              <a:t>.</a:t>
            </a:r>
          </a:p>
          <a:p>
            <a:pPr>
              <a:buNone/>
            </a:pPr>
            <a:r>
              <a:rPr lang="en-US" b="1" dirty="0" smtClean="0"/>
              <a:t>1.  				        </a:t>
            </a:r>
          </a:p>
          <a:p>
            <a:pPr>
              <a:buNone/>
            </a:pPr>
            <a:r>
              <a:rPr lang="en-US" dirty="0" smtClean="0"/>
              <a:t>				</a:t>
            </a:r>
          </a:p>
          <a:p>
            <a:pPr>
              <a:buNone/>
            </a:pPr>
            <a:r>
              <a:rPr lang="en-US" dirty="0" smtClean="0"/>
              <a:t>                            </a:t>
            </a:r>
          </a:p>
          <a:p>
            <a:pPr>
              <a:buNone/>
            </a:pPr>
            <a:r>
              <a:rPr lang="en-US" dirty="0" smtClean="0"/>
              <a:t>			</a:t>
            </a:r>
          </a:p>
          <a:p>
            <a:pPr>
              <a:buNone/>
            </a:pPr>
            <a:r>
              <a:rPr lang="en-US" dirty="0" smtClean="0"/>
              <a:t>We are currently leading in the High School league and hope to maintain our position. </a:t>
            </a:r>
            <a:endParaRPr lang="en-US" dirty="0"/>
          </a:p>
        </p:txBody>
      </p:sp>
      <p:sp>
        <p:nvSpPr>
          <p:cNvPr id="10" name="Rectangle 9">
            <a:hlinkClick r:id="rId2" action="ppaction://hlinksldjump"/>
          </p:cNvPr>
          <p:cNvSpPr/>
          <p:nvPr/>
        </p:nvSpPr>
        <p:spPr>
          <a:xfrm>
            <a:off x="928662" y="2714620"/>
            <a:ext cx="2786082"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(A) looking</a:t>
            </a:r>
            <a:endParaRPr lang="en-US" sz="3000" dirty="0"/>
          </a:p>
        </p:txBody>
      </p:sp>
      <p:sp>
        <p:nvSpPr>
          <p:cNvPr id="11" name="Rectangle 10">
            <a:hlinkClick r:id="rId3" action="ppaction://hlinksldjump"/>
          </p:cNvPr>
          <p:cNvSpPr/>
          <p:nvPr/>
        </p:nvSpPr>
        <p:spPr>
          <a:xfrm>
            <a:off x="928662" y="3286124"/>
            <a:ext cx="2786082"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(B) hunting</a:t>
            </a:r>
            <a:endParaRPr lang="en-US" sz="3000" dirty="0"/>
          </a:p>
        </p:txBody>
      </p:sp>
      <p:sp>
        <p:nvSpPr>
          <p:cNvPr id="12" name="Rectangle 11">
            <a:hlinkClick r:id="rId4" action="ppaction://hlinksldjump"/>
          </p:cNvPr>
          <p:cNvSpPr/>
          <p:nvPr/>
        </p:nvSpPr>
        <p:spPr>
          <a:xfrm>
            <a:off x="928662" y="3857628"/>
            <a:ext cx="2786082" cy="7429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(C) researching</a:t>
            </a:r>
            <a:endParaRPr lang="en-US" sz="3000" dirty="0"/>
          </a:p>
        </p:txBody>
      </p:sp>
      <p:sp>
        <p:nvSpPr>
          <p:cNvPr id="13" name="Rectangle 12"/>
          <p:cNvSpPr/>
          <p:nvPr/>
        </p:nvSpPr>
        <p:spPr>
          <a:xfrm>
            <a:off x="928662" y="4572008"/>
            <a:ext cx="2786082"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(D) seeking</a:t>
            </a:r>
            <a:endParaRPr lang="en-US" sz="3000" dirty="0"/>
          </a:p>
        </p:txBody>
      </p:sp>
      <p:sp>
        <p:nvSpPr>
          <p:cNvPr id="14" name="Rectangle 13"/>
          <p:cNvSpPr/>
          <p:nvPr/>
        </p:nvSpPr>
        <p:spPr>
          <a:xfrm>
            <a:off x="928662" y="2714620"/>
            <a:ext cx="2786082" cy="57150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(A) looking</a:t>
            </a:r>
            <a:endParaRPr lang="en-US" sz="3000" dirty="0"/>
          </a:p>
        </p:txBody>
      </p:sp>
      <p:sp>
        <p:nvSpPr>
          <p:cNvPr id="9" name="Flowchart: Punched Tape 8"/>
          <p:cNvSpPr/>
          <p:nvPr/>
        </p:nvSpPr>
        <p:spPr>
          <a:xfrm>
            <a:off x="0" y="0"/>
            <a:ext cx="5286380" cy="785794"/>
          </a:xfrm>
          <a:prstGeom prst="flowChartPunchedTap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Part VI: questions 1 through 4  </a:t>
            </a:r>
            <a:endParaRPr lang="en-US" sz="3200" dirty="0"/>
          </a:p>
        </p:txBody>
      </p:sp>
      <p:sp>
        <p:nvSpPr>
          <p:cNvPr id="15" name="Title 14"/>
          <p:cNvSpPr>
            <a:spLocks noGrp="1"/>
          </p:cNvSpPr>
          <p:nvPr>
            <p:ph type="title"/>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ox(i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71546"/>
            <a:ext cx="8858280" cy="5786454"/>
          </a:xfrm>
        </p:spPr>
        <p:txBody>
          <a:bodyPr>
            <a:normAutofit/>
          </a:bodyPr>
          <a:lstStyle/>
          <a:p>
            <a:pPr>
              <a:buNone/>
            </a:pPr>
            <a:r>
              <a:rPr lang="en-US" b="1" dirty="0" smtClean="0">
                <a:solidFill>
                  <a:schemeClr val="tx2"/>
                </a:solidFill>
              </a:rPr>
              <a:t>If you think </a:t>
            </a:r>
            <a:r>
              <a:rPr lang="en-US" b="1" dirty="0" smtClean="0">
                <a:solidFill>
                  <a:srgbClr val="C00000"/>
                </a:solidFill>
              </a:rPr>
              <a:t>you are </a:t>
            </a:r>
            <a:r>
              <a:rPr lang="en-US" b="1" dirty="0" smtClean="0"/>
              <a:t>(2)________ </a:t>
            </a:r>
            <a:r>
              <a:rPr lang="en-US" b="1" dirty="0" smtClean="0">
                <a:solidFill>
                  <a:schemeClr val="accent3">
                    <a:lumMod val="75000"/>
                  </a:schemeClr>
                </a:solidFill>
              </a:rPr>
              <a:t>to help take our team</a:t>
            </a:r>
            <a:r>
              <a:rPr lang="en-US" b="1" dirty="0" smtClean="0"/>
              <a:t> </a:t>
            </a:r>
            <a:r>
              <a:rPr lang="en-US" b="1" dirty="0" smtClean="0">
                <a:solidFill>
                  <a:schemeClr val="tx2">
                    <a:lumMod val="40000"/>
                    <a:lumOff val="60000"/>
                  </a:schemeClr>
                </a:solidFill>
              </a:rPr>
              <a:t>to the top for the tenth year </a:t>
            </a:r>
            <a:r>
              <a:rPr lang="en-US" b="1" dirty="0" smtClean="0">
                <a:solidFill>
                  <a:schemeClr val="accent5"/>
                </a:solidFill>
              </a:rPr>
              <a:t>in a row</a:t>
            </a:r>
            <a:r>
              <a:rPr lang="en-US" b="1" dirty="0" smtClean="0"/>
              <a:t>,</a:t>
            </a:r>
          </a:p>
          <a:p>
            <a:pPr>
              <a:buNone/>
            </a:pPr>
            <a:r>
              <a:rPr lang="en-US" b="1" dirty="0" smtClean="0"/>
              <a:t>	2.</a:t>
            </a:r>
          </a:p>
          <a:p>
            <a:pPr>
              <a:buNone/>
            </a:pPr>
            <a:endParaRPr lang="en-US" b="1" dirty="0" smtClean="0"/>
          </a:p>
          <a:p>
            <a:pPr>
              <a:buNone/>
            </a:pPr>
            <a:endParaRPr lang="en-US" b="1" dirty="0" smtClean="0"/>
          </a:p>
          <a:p>
            <a:pPr>
              <a:buNone/>
            </a:pPr>
            <a:endParaRPr lang="en-US" b="1" dirty="0" smtClean="0"/>
          </a:p>
          <a:p>
            <a:pPr>
              <a:buNone/>
            </a:pPr>
            <a:r>
              <a:rPr lang="en-US" b="1" dirty="0" smtClean="0"/>
              <a:t>   </a:t>
            </a:r>
          </a:p>
          <a:p>
            <a:pPr>
              <a:buNone/>
            </a:pPr>
            <a:r>
              <a:rPr lang="en-US" b="1" dirty="0" smtClean="0">
                <a:solidFill>
                  <a:srgbClr val="FFC000"/>
                </a:solidFill>
              </a:rPr>
              <a:t>come along to the football try-outs next Friday. </a:t>
            </a:r>
            <a:endParaRPr lang="en-US" b="1" dirty="0">
              <a:solidFill>
                <a:srgbClr val="FFC000"/>
              </a:solidFill>
            </a:endParaRPr>
          </a:p>
        </p:txBody>
      </p:sp>
      <p:sp>
        <p:nvSpPr>
          <p:cNvPr id="6" name="Rectangle 5"/>
          <p:cNvSpPr/>
          <p:nvPr/>
        </p:nvSpPr>
        <p:spPr>
          <a:xfrm>
            <a:off x="1142976" y="2786058"/>
            <a:ext cx="3214710" cy="642942"/>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 (A) enough good </a:t>
            </a:r>
            <a:endParaRPr lang="en-US" sz="3000" dirty="0"/>
          </a:p>
        </p:txBody>
      </p:sp>
      <p:sp>
        <p:nvSpPr>
          <p:cNvPr id="8" name="Rectangle 7"/>
          <p:cNvSpPr/>
          <p:nvPr/>
        </p:nvSpPr>
        <p:spPr>
          <a:xfrm>
            <a:off x="1142976" y="3429000"/>
            <a:ext cx="3214710" cy="571504"/>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(B) good enough</a:t>
            </a:r>
            <a:endParaRPr lang="en-US" sz="3000" dirty="0"/>
          </a:p>
        </p:txBody>
      </p:sp>
      <p:sp>
        <p:nvSpPr>
          <p:cNvPr id="9" name="Rectangle 8"/>
          <p:cNvSpPr/>
          <p:nvPr/>
        </p:nvSpPr>
        <p:spPr>
          <a:xfrm>
            <a:off x="1142976" y="4000504"/>
            <a:ext cx="3214710" cy="571504"/>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(C) enough </a:t>
            </a:r>
            <a:endParaRPr lang="en-US" sz="3000" dirty="0"/>
          </a:p>
        </p:txBody>
      </p:sp>
      <p:sp>
        <p:nvSpPr>
          <p:cNvPr id="11" name="Rectangle 10"/>
          <p:cNvSpPr/>
          <p:nvPr/>
        </p:nvSpPr>
        <p:spPr>
          <a:xfrm>
            <a:off x="1142976" y="4572008"/>
            <a:ext cx="3214710" cy="571504"/>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(D) good</a:t>
            </a:r>
            <a:endParaRPr lang="en-US" sz="3000" dirty="0"/>
          </a:p>
        </p:txBody>
      </p:sp>
      <p:sp>
        <p:nvSpPr>
          <p:cNvPr id="12" name="Rectangle 11"/>
          <p:cNvSpPr/>
          <p:nvPr/>
        </p:nvSpPr>
        <p:spPr>
          <a:xfrm>
            <a:off x="1142976" y="3500438"/>
            <a:ext cx="3214710" cy="571504"/>
          </a:xfrm>
          <a:prstGeom prst="rect">
            <a:avLst/>
          </a:prstGeom>
          <a:solidFill>
            <a:srgbClr val="FF0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(B) good enough</a:t>
            </a:r>
            <a:endParaRPr lang="en-US" sz="3000" dirty="0"/>
          </a:p>
        </p:txBody>
      </p:sp>
      <p:sp>
        <p:nvSpPr>
          <p:cNvPr id="15" name="Rectangle 14"/>
          <p:cNvSpPr/>
          <p:nvPr/>
        </p:nvSpPr>
        <p:spPr>
          <a:xfrm>
            <a:off x="4500562" y="2428868"/>
            <a:ext cx="4643438" cy="2428892"/>
          </a:xfrm>
          <a:prstGeom prst="rect">
            <a:avLst/>
          </a:prstGeom>
          <a:solidFill>
            <a:schemeClr val="accent3">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solidFill>
                  <a:srgbClr val="FF0000"/>
                </a:solidFill>
              </a:rPr>
              <a:t>S + be + </a:t>
            </a:r>
            <a:r>
              <a:rPr lang="en-US" sz="3000" u="sng" dirty="0" err="1" smtClean="0">
                <a:solidFill>
                  <a:srgbClr val="FF0000"/>
                </a:solidFill>
              </a:rPr>
              <a:t>adj</a:t>
            </a:r>
            <a:r>
              <a:rPr lang="en-US" sz="3000" u="sng" dirty="0" smtClean="0">
                <a:solidFill>
                  <a:srgbClr val="FF0000"/>
                </a:solidFill>
              </a:rPr>
              <a:t> + enough </a:t>
            </a:r>
            <a:r>
              <a:rPr lang="en-US" sz="3000" dirty="0" smtClean="0">
                <a:solidFill>
                  <a:srgbClr val="FF0000"/>
                </a:solidFill>
              </a:rPr>
              <a:t>+ </a:t>
            </a:r>
            <a:r>
              <a:rPr lang="en-US" sz="3000" dirty="0" err="1" smtClean="0">
                <a:solidFill>
                  <a:srgbClr val="FF0000"/>
                </a:solidFill>
              </a:rPr>
              <a:t>to_V</a:t>
            </a:r>
            <a:r>
              <a:rPr lang="en-US" sz="3000" dirty="0" smtClean="0">
                <a:solidFill>
                  <a:srgbClr val="FF0000"/>
                </a:solidFill>
              </a:rPr>
              <a:t> </a:t>
            </a:r>
          </a:p>
          <a:p>
            <a:r>
              <a:rPr lang="en-US" sz="3000" dirty="0" smtClean="0">
                <a:solidFill>
                  <a:srgbClr val="FF0000"/>
                </a:solidFill>
              </a:rPr>
              <a:t>S + V + </a:t>
            </a:r>
            <a:r>
              <a:rPr lang="en-US" sz="3000" u="sng" dirty="0" smtClean="0">
                <a:solidFill>
                  <a:srgbClr val="FF0000"/>
                </a:solidFill>
              </a:rPr>
              <a:t>adv+ enough </a:t>
            </a:r>
            <a:r>
              <a:rPr lang="en-US" sz="3000" dirty="0" smtClean="0">
                <a:solidFill>
                  <a:srgbClr val="FF0000"/>
                </a:solidFill>
              </a:rPr>
              <a:t>+ </a:t>
            </a:r>
            <a:r>
              <a:rPr lang="en-US" sz="3000" dirty="0" err="1" smtClean="0">
                <a:solidFill>
                  <a:srgbClr val="FF0000"/>
                </a:solidFill>
              </a:rPr>
              <a:t>to_V</a:t>
            </a:r>
            <a:r>
              <a:rPr lang="en-US" sz="3000" dirty="0" smtClean="0">
                <a:solidFill>
                  <a:srgbClr val="FF0000"/>
                </a:solidFill>
              </a:rPr>
              <a:t> </a:t>
            </a:r>
          </a:p>
          <a:p>
            <a:r>
              <a:rPr lang="en-US" sz="3000" dirty="0" smtClean="0">
                <a:solidFill>
                  <a:srgbClr val="FF0000"/>
                </a:solidFill>
              </a:rPr>
              <a:t>(regular) </a:t>
            </a:r>
          </a:p>
          <a:p>
            <a:r>
              <a:rPr lang="en-US" sz="3000" dirty="0" smtClean="0">
                <a:solidFill>
                  <a:srgbClr val="FF0000"/>
                </a:solidFill>
              </a:rPr>
              <a:t>S + have/has + </a:t>
            </a:r>
            <a:r>
              <a:rPr lang="en-US" sz="3000" u="sng" dirty="0" smtClean="0">
                <a:solidFill>
                  <a:srgbClr val="FF0000"/>
                </a:solidFill>
              </a:rPr>
              <a:t>enough + N </a:t>
            </a:r>
            <a:r>
              <a:rPr lang="en-US" sz="3000" dirty="0" smtClean="0">
                <a:solidFill>
                  <a:srgbClr val="FF0000"/>
                </a:solidFill>
              </a:rPr>
              <a:t>+ </a:t>
            </a:r>
          </a:p>
          <a:p>
            <a:endParaRPr lang="en-US" sz="3000" dirty="0" smtClean="0">
              <a:solidFill>
                <a:schemeClr val="accent3"/>
              </a:solidFill>
            </a:endParaRPr>
          </a:p>
        </p:txBody>
      </p:sp>
      <p:sp>
        <p:nvSpPr>
          <p:cNvPr id="10" name="Title 9"/>
          <p:cNvSpPr>
            <a:spLocks noGrp="1"/>
          </p:cNvSpPr>
          <p:nvPr>
            <p:ph type="title"/>
          </p:nvPr>
        </p:nvSpPr>
        <p:spPr/>
        <p:txBody>
          <a:bodyPr/>
          <a:lstStyle/>
          <a:p>
            <a:endParaRPr lang="en-US"/>
          </a:p>
        </p:txBody>
      </p:sp>
      <p:sp>
        <p:nvSpPr>
          <p:cNvPr id="13" name="Flowchart: Punched Tape 12"/>
          <p:cNvSpPr/>
          <p:nvPr/>
        </p:nvSpPr>
        <p:spPr>
          <a:xfrm>
            <a:off x="0" y="0"/>
            <a:ext cx="5286380" cy="785794"/>
          </a:xfrm>
          <a:prstGeom prst="flowChartPunchedTap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Part VI: questions 1 through 4  </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linds(horizont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blinds(horizontal)">
                                      <p:cBhvr>
                                        <p:cTn id="12" dur="500"/>
                                        <p:tgtEl>
                                          <p:spTgt spid="15">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blinds(horizontal)">
                                      <p:cBhvr>
                                        <p:cTn id="15" dur="500"/>
                                        <p:tgtEl>
                                          <p:spTgt spid="1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5">
                                            <p:txEl>
                                              <p:pRg st="3" end="3"/>
                                            </p:txEl>
                                          </p:spTgt>
                                        </p:tgtEl>
                                        <p:attrNameLst>
                                          <p:attrName>style.visibility</p:attrName>
                                        </p:attrNameLst>
                                      </p:cBhvr>
                                      <p:to>
                                        <p:strVal val="visible"/>
                                      </p:to>
                                    </p:set>
                                    <p:animEffect transition="in" filter="box(in)">
                                      <p:cBhvr>
                                        <p:cTn id="20" dur="500"/>
                                        <p:tgtEl>
                                          <p:spTgt spid="1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5">
                                            <p:bg/>
                                          </p:spTgt>
                                        </p:tgtEl>
                                        <p:attrNameLst>
                                          <p:attrName>style.visibility</p:attrName>
                                        </p:attrNameLst>
                                      </p:cBhvr>
                                      <p:to>
                                        <p:strVal val="visible"/>
                                      </p:to>
                                    </p:set>
                                    <p:animEffect transition="in" filter="checkerboard(across)">
                                      <p:cBhvr>
                                        <p:cTn id="30" dur="500"/>
                                        <p:tgtEl>
                                          <p:spTgt spid="15">
                                            <p:bg/>
                                          </p:spTgt>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5">
                                            <p:txEl>
                                              <p:pRg st="0" end="0"/>
                                            </p:txEl>
                                          </p:spTgt>
                                        </p:tgtEl>
                                        <p:attrNameLst>
                                          <p:attrName>style.visibility</p:attrName>
                                        </p:attrNameLst>
                                      </p:cBhvr>
                                      <p:to>
                                        <p:strVal val="visible"/>
                                      </p:to>
                                    </p:set>
                                    <p:animEffect transition="in" filter="checkerboard(across)">
                                      <p:cBhvr>
                                        <p:cTn id="33" dur="500"/>
                                        <p:tgtEl>
                                          <p:spTgt spid="15">
                                            <p:txEl>
                                              <p:pRg st="0" end="0"/>
                                            </p:txEl>
                                          </p:spTgt>
                                        </p:tgtEl>
                                      </p:cBhvr>
                                    </p:animEffect>
                                  </p:childTnLst>
                                </p:cTn>
                              </p:par>
                              <p:par>
                                <p:cTn id="34" presetID="5" presetClass="entr" presetSubtype="10" fill="hold" grpId="0" nodeType="withEffect">
                                  <p:stCondLst>
                                    <p:cond delay="0"/>
                                  </p:stCondLst>
                                  <p:childTnLst>
                                    <p:set>
                                      <p:cBhvr>
                                        <p:cTn id="35" dur="1" fill="hold">
                                          <p:stCondLst>
                                            <p:cond delay="0"/>
                                          </p:stCondLst>
                                        </p:cTn>
                                        <p:tgtEl>
                                          <p:spTgt spid="15">
                                            <p:txEl>
                                              <p:pRg st="1" end="1"/>
                                            </p:txEl>
                                          </p:spTgt>
                                        </p:tgtEl>
                                        <p:attrNameLst>
                                          <p:attrName>style.visibility</p:attrName>
                                        </p:attrNameLst>
                                      </p:cBhvr>
                                      <p:to>
                                        <p:strVal val="visible"/>
                                      </p:to>
                                    </p:set>
                                    <p:animEffect transition="in" filter="checkerboard(across)">
                                      <p:cBhvr>
                                        <p:cTn id="36" dur="500"/>
                                        <p:tgtEl>
                                          <p:spTgt spid="15">
                                            <p:txEl>
                                              <p:pRg st="1" end="1"/>
                                            </p:txEl>
                                          </p:spTgt>
                                        </p:tgtEl>
                                      </p:cBhvr>
                                    </p:animEffect>
                                  </p:childTnLst>
                                </p:cTn>
                              </p:par>
                              <p:par>
                                <p:cTn id="37" presetID="5" presetClass="entr" presetSubtype="10" fill="hold" grpId="0" nodeType="withEffect">
                                  <p:stCondLst>
                                    <p:cond delay="0"/>
                                  </p:stCondLst>
                                  <p:childTnLst>
                                    <p:set>
                                      <p:cBhvr>
                                        <p:cTn id="38" dur="1" fill="hold">
                                          <p:stCondLst>
                                            <p:cond delay="0"/>
                                          </p:stCondLst>
                                        </p:cTn>
                                        <p:tgtEl>
                                          <p:spTgt spid="15">
                                            <p:txEl>
                                              <p:pRg st="2" end="2"/>
                                            </p:txEl>
                                          </p:spTgt>
                                        </p:tgtEl>
                                        <p:attrNameLst>
                                          <p:attrName>style.visibility</p:attrName>
                                        </p:attrNameLst>
                                      </p:cBhvr>
                                      <p:to>
                                        <p:strVal val="visible"/>
                                      </p:to>
                                    </p:set>
                                    <p:animEffect transition="in" filter="checkerboard(across)">
                                      <p:cBhvr>
                                        <p:cTn id="39" dur="500"/>
                                        <p:tgtEl>
                                          <p:spTgt spid="15">
                                            <p:txEl>
                                              <p:pRg st="2" end="2"/>
                                            </p:txEl>
                                          </p:spTgt>
                                        </p:tgtEl>
                                      </p:cBhvr>
                                    </p:animEffect>
                                  </p:childTnLst>
                                </p:cTn>
                              </p:par>
                              <p:par>
                                <p:cTn id="40" presetID="5" presetClass="entr" presetSubtype="10" fill="hold" grpId="0" nodeType="withEffect">
                                  <p:stCondLst>
                                    <p:cond delay="0"/>
                                  </p:stCondLst>
                                  <p:childTnLst>
                                    <p:set>
                                      <p:cBhvr>
                                        <p:cTn id="41" dur="1" fill="hold">
                                          <p:stCondLst>
                                            <p:cond delay="0"/>
                                          </p:stCondLst>
                                        </p:cTn>
                                        <p:tgtEl>
                                          <p:spTgt spid="15">
                                            <p:txEl>
                                              <p:pRg st="3" end="3"/>
                                            </p:txEl>
                                          </p:spTgt>
                                        </p:tgtEl>
                                        <p:attrNameLst>
                                          <p:attrName>style.visibility</p:attrName>
                                        </p:attrNameLst>
                                      </p:cBhvr>
                                      <p:to>
                                        <p:strVal val="visible"/>
                                      </p:to>
                                    </p:set>
                                    <p:animEffect transition="in" filter="checkerboard(across)">
                                      <p:cBhvr>
                                        <p:cTn id="42"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28670"/>
            <a:ext cx="9144000" cy="5929330"/>
          </a:xfrm>
        </p:spPr>
        <p:txBody>
          <a:bodyPr>
            <a:normAutofit/>
          </a:bodyPr>
          <a:lstStyle/>
          <a:p>
            <a:pPr>
              <a:buNone/>
            </a:pPr>
            <a:r>
              <a:rPr lang="en-US" b="1" dirty="0" smtClean="0">
                <a:solidFill>
                  <a:srgbClr val="00B050"/>
                </a:solidFill>
              </a:rPr>
              <a:t>We will be holding the try-outs</a:t>
            </a:r>
            <a:r>
              <a:rPr lang="en-US" b="1" dirty="0" smtClean="0"/>
              <a:t> </a:t>
            </a:r>
            <a:r>
              <a:rPr lang="en-US" b="1" dirty="0" smtClean="0">
                <a:solidFill>
                  <a:schemeClr val="tx2"/>
                </a:solidFill>
              </a:rPr>
              <a:t>on the athletics field </a:t>
            </a:r>
            <a:r>
              <a:rPr lang="en-US" b="1" dirty="0" smtClean="0">
                <a:solidFill>
                  <a:srgbClr val="C00000"/>
                </a:solidFill>
              </a:rPr>
              <a:t>between 7 a.m. and 11a.m</a:t>
            </a:r>
            <a:r>
              <a:rPr lang="en-US" b="1" dirty="0" smtClean="0"/>
              <a:t>. If this is </a:t>
            </a:r>
            <a:r>
              <a:rPr lang="en-US" b="1" dirty="0" smtClean="0">
                <a:solidFill>
                  <a:srgbClr val="FF0000"/>
                </a:solidFill>
              </a:rPr>
              <a:t>too early </a:t>
            </a:r>
            <a:r>
              <a:rPr lang="en-US" b="1" dirty="0" smtClean="0"/>
              <a:t>for you, </a:t>
            </a:r>
            <a:r>
              <a:rPr lang="en-US" b="1" dirty="0" smtClean="0">
                <a:solidFill>
                  <a:schemeClr val="accent4"/>
                </a:solidFill>
              </a:rPr>
              <a:t>then</a:t>
            </a:r>
            <a:r>
              <a:rPr lang="en-US" b="1" dirty="0" smtClean="0">
                <a:solidFill>
                  <a:srgbClr val="FFFF00"/>
                </a:solidFill>
              </a:rPr>
              <a:t> </a:t>
            </a:r>
            <a:r>
              <a:rPr lang="en-US" b="1" dirty="0" smtClean="0">
                <a:solidFill>
                  <a:schemeClr val="tx2"/>
                </a:solidFill>
              </a:rPr>
              <a:t>you (3)____  the kind of person </a:t>
            </a:r>
            <a:r>
              <a:rPr lang="en-US" b="1" dirty="0" smtClean="0"/>
              <a:t> </a:t>
            </a:r>
            <a:r>
              <a:rPr lang="en-US" b="1" dirty="0" smtClean="0">
                <a:solidFill>
                  <a:schemeClr val="accent3">
                    <a:lumMod val="75000"/>
                  </a:schemeClr>
                </a:solidFill>
              </a:rPr>
              <a:t>we are looking for.		3. </a:t>
            </a:r>
          </a:p>
          <a:p>
            <a:pPr>
              <a:buNone/>
            </a:pPr>
            <a:r>
              <a:rPr lang="en-US" dirty="0" smtClean="0"/>
              <a:t>                                          	</a:t>
            </a:r>
          </a:p>
          <a:p>
            <a:pPr>
              <a:buNone/>
            </a:pPr>
            <a:r>
              <a:rPr lang="en-US" dirty="0" smtClean="0"/>
              <a:t>						</a:t>
            </a:r>
          </a:p>
          <a:p>
            <a:pPr>
              <a:buNone/>
            </a:pPr>
            <a:r>
              <a:rPr lang="en-US" dirty="0" smtClean="0"/>
              <a:t>						</a:t>
            </a:r>
          </a:p>
          <a:p>
            <a:pPr>
              <a:buNone/>
            </a:pPr>
            <a:r>
              <a:rPr lang="en-US" dirty="0" smtClean="0"/>
              <a:t>						</a:t>
            </a:r>
          </a:p>
          <a:p>
            <a:pPr>
              <a:buNone/>
            </a:pPr>
            <a:r>
              <a:rPr lang="en-US" dirty="0" smtClean="0"/>
              <a:t> </a:t>
            </a:r>
            <a:endParaRPr lang="en-US" dirty="0"/>
          </a:p>
        </p:txBody>
      </p:sp>
      <p:sp>
        <p:nvSpPr>
          <p:cNvPr id="5" name="Rectangle 4"/>
          <p:cNvSpPr/>
          <p:nvPr/>
        </p:nvSpPr>
        <p:spPr>
          <a:xfrm>
            <a:off x="4857752" y="2714620"/>
            <a:ext cx="3214710" cy="571504"/>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(A) isn’t</a:t>
            </a:r>
            <a:endParaRPr lang="en-US" sz="3000" dirty="0"/>
          </a:p>
        </p:txBody>
      </p:sp>
      <p:sp>
        <p:nvSpPr>
          <p:cNvPr id="6" name="Rectangle 5"/>
          <p:cNvSpPr/>
          <p:nvPr/>
        </p:nvSpPr>
        <p:spPr>
          <a:xfrm>
            <a:off x="4857752" y="4429132"/>
            <a:ext cx="3214710" cy="571504"/>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(D) are</a:t>
            </a:r>
            <a:endParaRPr lang="en-US" sz="3000" dirty="0"/>
          </a:p>
        </p:txBody>
      </p:sp>
      <p:sp>
        <p:nvSpPr>
          <p:cNvPr id="8" name="Rectangle 7"/>
          <p:cNvSpPr/>
          <p:nvPr/>
        </p:nvSpPr>
        <p:spPr>
          <a:xfrm>
            <a:off x="4857752" y="3857628"/>
            <a:ext cx="3214710" cy="571504"/>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(C) have not</a:t>
            </a:r>
            <a:endParaRPr lang="en-US" sz="3000" dirty="0"/>
          </a:p>
        </p:txBody>
      </p:sp>
      <p:sp>
        <p:nvSpPr>
          <p:cNvPr id="9" name="Rectangle 8"/>
          <p:cNvSpPr/>
          <p:nvPr/>
        </p:nvSpPr>
        <p:spPr>
          <a:xfrm>
            <a:off x="4857752" y="3286124"/>
            <a:ext cx="3214710" cy="571504"/>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(B) are not</a:t>
            </a:r>
            <a:endParaRPr lang="en-US" sz="3000" dirty="0"/>
          </a:p>
        </p:txBody>
      </p:sp>
      <p:sp>
        <p:nvSpPr>
          <p:cNvPr id="10" name="Rectangle 9"/>
          <p:cNvSpPr/>
          <p:nvPr/>
        </p:nvSpPr>
        <p:spPr>
          <a:xfrm>
            <a:off x="4857752" y="3214686"/>
            <a:ext cx="3214710" cy="642942"/>
          </a:xfrm>
          <a:prstGeom prst="rect">
            <a:avLst/>
          </a:prstGeom>
          <a:solidFill>
            <a:srgbClr val="FF0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(B) are not</a:t>
            </a:r>
            <a:endParaRPr lang="en-US" sz="3000" dirty="0"/>
          </a:p>
        </p:txBody>
      </p:sp>
      <p:sp>
        <p:nvSpPr>
          <p:cNvPr id="11" name="Rectangle 10"/>
          <p:cNvSpPr/>
          <p:nvPr/>
        </p:nvSpPr>
        <p:spPr>
          <a:xfrm>
            <a:off x="785786" y="2928934"/>
            <a:ext cx="3214710" cy="571504"/>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You  isn’t</a:t>
            </a:r>
            <a:endParaRPr lang="en-US" sz="3000" dirty="0"/>
          </a:p>
        </p:txBody>
      </p:sp>
      <p:sp>
        <p:nvSpPr>
          <p:cNvPr id="12" name="Multiply 11"/>
          <p:cNvSpPr/>
          <p:nvPr/>
        </p:nvSpPr>
        <p:spPr>
          <a:xfrm>
            <a:off x="857224" y="3000372"/>
            <a:ext cx="2643206" cy="500066"/>
          </a:xfrm>
          <a:prstGeom prst="mathMultiply">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85786" y="3857628"/>
            <a:ext cx="3214710" cy="1143008"/>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You don’t have</a:t>
            </a:r>
          </a:p>
          <a:p>
            <a:r>
              <a:rPr lang="en-US" sz="3200" dirty="0" smtClean="0"/>
              <a:t>You have not + P.P</a:t>
            </a:r>
            <a:endParaRPr lang="en-US" sz="3000" dirty="0"/>
          </a:p>
        </p:txBody>
      </p:sp>
      <p:sp>
        <p:nvSpPr>
          <p:cNvPr id="14" name="Rectangle 13"/>
          <p:cNvSpPr/>
          <p:nvPr/>
        </p:nvSpPr>
        <p:spPr>
          <a:xfrm>
            <a:off x="928662" y="5286388"/>
            <a:ext cx="7643866" cy="1214446"/>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then (adv) = immediately /</a:t>
            </a:r>
            <a:r>
              <a:rPr lang="vi-VN" sz="3200" dirty="0" smtClean="0"/>
              <a:t>i'mi:djətli</a:t>
            </a:r>
            <a:r>
              <a:rPr lang="en-US" sz="3200" dirty="0" smtClean="0"/>
              <a:t>/(adv)</a:t>
            </a:r>
            <a:endParaRPr lang="en-US" sz="3000" dirty="0"/>
          </a:p>
        </p:txBody>
      </p:sp>
      <p:sp>
        <p:nvSpPr>
          <p:cNvPr id="15" name="Title 14"/>
          <p:cNvSpPr>
            <a:spLocks noGrp="1"/>
          </p:cNvSpPr>
          <p:nvPr>
            <p:ph type="title"/>
          </p:nvPr>
        </p:nvSpPr>
        <p:spPr/>
        <p:txBody>
          <a:bodyPr/>
          <a:lstStyle/>
          <a:p>
            <a:endParaRPr lang="en-US"/>
          </a:p>
        </p:txBody>
      </p:sp>
      <p:sp>
        <p:nvSpPr>
          <p:cNvPr id="16" name="Flowchart: Punched Tape 15"/>
          <p:cNvSpPr/>
          <p:nvPr/>
        </p:nvSpPr>
        <p:spPr>
          <a:xfrm>
            <a:off x="0" y="0"/>
            <a:ext cx="5286380" cy="785794"/>
          </a:xfrm>
          <a:prstGeom prst="flowChartPunchedTap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Part VI: questions 1 through 4  </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1" nodeType="clickEffect">
                                  <p:stCondLst>
                                    <p:cond delay="0"/>
                                  </p:stCondLst>
                                  <p:childTnLst>
                                    <p:animEffect transition="out" filter="blinds(horizontal)">
                                      <p:cBhvr>
                                        <p:cTn id="21" dur="500"/>
                                        <p:tgtEl>
                                          <p:spTgt spid="11"/>
                                        </p:tgtEl>
                                      </p:cBhvr>
                                    </p:animEffect>
                                    <p:set>
                                      <p:cBhvr>
                                        <p:cTn id="22" dur="1" fill="hold">
                                          <p:stCondLst>
                                            <p:cond delay="499"/>
                                          </p:stCondLst>
                                        </p:cTn>
                                        <p:tgtEl>
                                          <p:spTgt spid="1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5" presetClass="exit" presetSubtype="10" fill="hold" grpId="1" nodeType="clickEffect">
                                  <p:stCondLst>
                                    <p:cond delay="0"/>
                                  </p:stCondLst>
                                  <p:childTnLst>
                                    <p:animEffect transition="out" filter="checkerboard(across)">
                                      <p:cBhvr>
                                        <p:cTn id="26" dur="500"/>
                                        <p:tgtEl>
                                          <p:spTgt spid="12"/>
                                        </p:tgtEl>
                                      </p:cBhvr>
                                    </p:animEffect>
                                    <p:set>
                                      <p:cBhvr>
                                        <p:cTn id="27" dur="1" fill="hold">
                                          <p:stCondLst>
                                            <p:cond delay="499"/>
                                          </p:stCondLst>
                                        </p:cTn>
                                        <p:tgtEl>
                                          <p:spTgt spid="1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checkerboard(across)">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xit" presetSubtype="10" fill="hold" grpId="0" nodeType="clickEffect">
                                  <p:stCondLst>
                                    <p:cond delay="0"/>
                                  </p:stCondLst>
                                  <p:childTnLst>
                                    <p:animEffect transition="out" filter="checkerboard(across)">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xit" presetSubtype="10" fill="hold" grpId="1" nodeType="clickEffect">
                                  <p:stCondLst>
                                    <p:cond delay="0"/>
                                  </p:stCondLst>
                                  <p:childTnLst>
                                    <p:animEffect transition="out" filter="blinds(horizontal)">
                                      <p:cBhvr>
                                        <p:cTn id="41" dur="500"/>
                                        <p:tgtEl>
                                          <p:spTgt spid="13"/>
                                        </p:tgtEl>
                                      </p:cBhvr>
                                    </p:animEffect>
                                    <p:set>
                                      <p:cBhvr>
                                        <p:cTn id="42" dur="1" fill="hold">
                                          <p:stCondLst>
                                            <p:cond delay="499"/>
                                          </p:stCondLst>
                                        </p:cTn>
                                        <p:tgtEl>
                                          <p:spTgt spid="13"/>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ox(in)">
                                      <p:cBhvr>
                                        <p:cTn id="5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1" grpId="0" animBg="1"/>
      <p:bldP spid="11" grpId="1" animBg="1"/>
      <p:bldP spid="12" grpId="0" animBg="1"/>
      <p:bldP spid="12" grpId="1" animBg="1"/>
      <p:bldP spid="13" grpId="0" animBg="1"/>
      <p:bldP spid="13" grpId="1"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4983179"/>
          </a:xfrm>
        </p:spPr>
        <p:txBody>
          <a:bodyPr>
            <a:normAutofit lnSpcReduction="10000"/>
          </a:bodyPr>
          <a:lstStyle/>
          <a:p>
            <a:pPr>
              <a:buNone/>
            </a:pPr>
            <a:r>
              <a:rPr lang="en-US" b="1" dirty="0" smtClean="0">
                <a:solidFill>
                  <a:schemeClr val="tx2"/>
                </a:solidFill>
              </a:rPr>
              <a:t>We would like </a:t>
            </a:r>
            <a:r>
              <a:rPr lang="en-US" b="1" dirty="0" smtClean="0">
                <a:solidFill>
                  <a:schemeClr val="tx2">
                    <a:lumMod val="40000"/>
                    <a:lumOff val="60000"/>
                  </a:schemeClr>
                </a:solidFill>
              </a:rPr>
              <a:t>to </a:t>
            </a:r>
            <a:r>
              <a:rPr lang="en-US" b="1" dirty="0" smtClean="0">
                <a:solidFill>
                  <a:srgbClr val="00B0F0"/>
                </a:solidFill>
              </a:rPr>
              <a:t>encourage</a:t>
            </a:r>
            <a:r>
              <a:rPr lang="en-US" b="1" dirty="0" smtClean="0">
                <a:solidFill>
                  <a:schemeClr val="tx2"/>
                </a:solidFill>
              </a:rPr>
              <a:t> </a:t>
            </a:r>
            <a:r>
              <a:rPr lang="en-US" b="1" dirty="0" smtClean="0"/>
              <a:t>all students </a:t>
            </a:r>
            <a:r>
              <a:rPr lang="en-US" b="1" dirty="0" smtClean="0">
                <a:solidFill>
                  <a:srgbClr val="C00000"/>
                </a:solidFill>
              </a:rPr>
              <a:t>who made it to the short list last time</a:t>
            </a:r>
            <a:r>
              <a:rPr lang="en-US" b="1" dirty="0" smtClean="0"/>
              <a:t> (4)______ </a:t>
            </a:r>
            <a:r>
              <a:rPr lang="en-US" b="1" dirty="0" smtClean="0">
                <a:solidFill>
                  <a:schemeClr val="tx2"/>
                </a:solidFill>
              </a:rPr>
              <a:t>again</a:t>
            </a:r>
            <a:r>
              <a:rPr lang="en-US" b="1" dirty="0" smtClean="0"/>
              <a:t>. </a:t>
            </a:r>
            <a:r>
              <a:rPr lang="en-US" dirty="0" smtClean="0"/>
              <a:t>	</a:t>
            </a:r>
          </a:p>
          <a:p>
            <a:pPr>
              <a:buNone/>
            </a:pPr>
            <a:r>
              <a:rPr lang="en-US" dirty="0" smtClean="0"/>
              <a:t>	4. 	(A) try</a:t>
            </a:r>
          </a:p>
          <a:p>
            <a:pPr>
              <a:buNone/>
            </a:pPr>
            <a:r>
              <a:rPr lang="en-US" dirty="0" smtClean="0"/>
              <a:t>		(B) to try</a:t>
            </a:r>
          </a:p>
          <a:p>
            <a:pPr>
              <a:buNone/>
            </a:pPr>
            <a:r>
              <a:rPr lang="en-US" dirty="0" smtClean="0"/>
              <a:t>		(C) trying</a:t>
            </a:r>
          </a:p>
          <a:p>
            <a:pPr>
              <a:buNone/>
            </a:pPr>
            <a:r>
              <a:rPr lang="en-US" dirty="0" smtClean="0"/>
              <a:t>		(D) tried								</a:t>
            </a:r>
          </a:p>
          <a:p>
            <a:pPr>
              <a:buNone/>
            </a:pPr>
            <a:r>
              <a:rPr lang="en-US" dirty="0" smtClean="0"/>
              <a:t>								</a:t>
            </a:r>
          </a:p>
          <a:p>
            <a:pPr>
              <a:buNone/>
            </a:pPr>
            <a:r>
              <a:rPr lang="en-US" dirty="0" smtClean="0"/>
              <a:t>								</a:t>
            </a:r>
            <a:endParaRPr lang="en-US" dirty="0"/>
          </a:p>
        </p:txBody>
      </p:sp>
      <p:sp>
        <p:nvSpPr>
          <p:cNvPr id="9" name="Rectangle 8"/>
          <p:cNvSpPr/>
          <p:nvPr/>
        </p:nvSpPr>
        <p:spPr>
          <a:xfrm>
            <a:off x="928662" y="2643182"/>
            <a:ext cx="1785950" cy="571504"/>
          </a:xfrm>
          <a:prstGeom prst="rect">
            <a:avLst/>
          </a:prstGeom>
          <a:solidFill>
            <a:srgbClr val="FF0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3200" dirty="0" smtClean="0"/>
              <a:t>(B) to try</a:t>
            </a:r>
            <a:endParaRPr lang="en-US" sz="3200" dirty="0"/>
          </a:p>
        </p:txBody>
      </p:sp>
      <p:sp>
        <p:nvSpPr>
          <p:cNvPr id="16" name="Rectangle 15"/>
          <p:cNvSpPr/>
          <p:nvPr/>
        </p:nvSpPr>
        <p:spPr>
          <a:xfrm>
            <a:off x="2786050" y="2285992"/>
            <a:ext cx="6215106" cy="3714776"/>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3200" b="1" dirty="0" smtClean="0"/>
              <a:t>To encourage </a:t>
            </a:r>
            <a:r>
              <a:rPr lang="en-US" sz="3000" b="1" dirty="0" smtClean="0"/>
              <a:t>/</a:t>
            </a:r>
            <a:r>
              <a:rPr lang="vi-VN" sz="3000" b="1" dirty="0" smtClean="0"/>
              <a:t>in'kʌridʒ</a:t>
            </a:r>
            <a:r>
              <a:rPr lang="en-US" sz="3200" b="1" dirty="0" smtClean="0"/>
              <a:t>/ </a:t>
            </a:r>
            <a:r>
              <a:rPr lang="en-US" sz="3200" b="1" dirty="0" err="1" smtClean="0"/>
              <a:t>sb</a:t>
            </a:r>
            <a:r>
              <a:rPr lang="en-US" sz="3200" b="1" dirty="0" smtClean="0"/>
              <a:t> + to V</a:t>
            </a:r>
          </a:p>
          <a:p>
            <a:pPr>
              <a:buNone/>
            </a:pPr>
            <a:r>
              <a:rPr lang="en-US" sz="3200" dirty="0" smtClean="0"/>
              <a:t>Ex: Teachers encourage students to do homework at home.</a:t>
            </a:r>
          </a:p>
          <a:p>
            <a:pPr>
              <a:buNone/>
            </a:pPr>
            <a:r>
              <a:rPr lang="en-US" sz="3200" dirty="0" smtClean="0"/>
              <a:t>My parents encourage me to study hard.</a:t>
            </a:r>
          </a:p>
          <a:p>
            <a:pPr>
              <a:buNone/>
            </a:pPr>
            <a:r>
              <a:rPr lang="en-US" sz="3200" dirty="0" smtClean="0"/>
              <a:t>To encourage (v): to make </a:t>
            </a:r>
            <a:r>
              <a:rPr lang="en-US" sz="3200" dirty="0" err="1" smtClean="0"/>
              <a:t>sb</a:t>
            </a:r>
            <a:r>
              <a:rPr lang="en-US" sz="3200" dirty="0" smtClean="0"/>
              <a:t> believe it is a good thing to do</a:t>
            </a:r>
            <a:endParaRPr lang="en-US" sz="3200" dirty="0"/>
          </a:p>
        </p:txBody>
      </p:sp>
      <p:sp>
        <p:nvSpPr>
          <p:cNvPr id="13" name="Flowchart: Punched Tape 12"/>
          <p:cNvSpPr/>
          <p:nvPr/>
        </p:nvSpPr>
        <p:spPr>
          <a:xfrm>
            <a:off x="0" y="0"/>
            <a:ext cx="5286380" cy="785794"/>
          </a:xfrm>
          <a:prstGeom prst="flowChartPunchedTap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Part VI: questions 1 through 4  </a:t>
            </a:r>
            <a:endParaRPr lang="en-US" sz="3200" dirty="0"/>
          </a:p>
        </p:txBody>
      </p:sp>
      <p:cxnSp>
        <p:nvCxnSpPr>
          <p:cNvPr id="18" name="Straight Connector 17"/>
          <p:cNvCxnSpPr/>
          <p:nvPr/>
        </p:nvCxnSpPr>
        <p:spPr>
          <a:xfrm>
            <a:off x="6929454" y="1571612"/>
            <a:ext cx="2071670" cy="1588"/>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00034" y="2000240"/>
            <a:ext cx="4071966" cy="1588"/>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1" name="Curved Up Arrow 20"/>
          <p:cNvSpPr/>
          <p:nvPr/>
        </p:nvSpPr>
        <p:spPr>
          <a:xfrm flipH="1" flipV="1">
            <a:off x="5857884" y="642918"/>
            <a:ext cx="1428760" cy="571504"/>
          </a:xfrm>
          <a:prstGeom prst="curvedUpArrow">
            <a:avLst>
              <a:gd name="adj1" fmla="val 25000"/>
              <a:gd name="adj2" fmla="val 50000"/>
              <a:gd name="adj3" fmla="val 436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23" name="Straight Connector 22"/>
          <p:cNvCxnSpPr/>
          <p:nvPr/>
        </p:nvCxnSpPr>
        <p:spPr>
          <a:xfrm>
            <a:off x="4857752" y="1571612"/>
            <a:ext cx="1928826" cy="1588"/>
          </a:xfrm>
          <a:prstGeom prst="line">
            <a:avLst/>
          </a:prstGeom>
          <a:ln w="57150"/>
          <a:effectLst/>
        </p:spPr>
        <p:style>
          <a:lnRef idx="1">
            <a:schemeClr val="accent2"/>
          </a:lnRef>
          <a:fillRef idx="0">
            <a:schemeClr val="accent2"/>
          </a:fillRef>
          <a:effectRef idx="0">
            <a:schemeClr val="accent2"/>
          </a:effectRef>
          <a:fontRef idx="minor">
            <a:schemeClr val="tx1"/>
          </a:fontRef>
        </p:style>
      </p:cxnSp>
      <p:cxnSp>
        <p:nvCxnSpPr>
          <p:cNvPr id="29" name="Straight Connector 28"/>
          <p:cNvCxnSpPr/>
          <p:nvPr/>
        </p:nvCxnSpPr>
        <p:spPr>
          <a:xfrm>
            <a:off x="0" y="1571612"/>
            <a:ext cx="57147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714348" y="1571612"/>
            <a:ext cx="1714512"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linds(horizontal)">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VOCABULARY</a:t>
            </a:r>
            <a:endParaRPr lang="en-US" dirty="0">
              <a:solidFill>
                <a:srgbClr val="FF0000"/>
              </a:solidFill>
            </a:endParaRPr>
          </a:p>
        </p:txBody>
      </p:sp>
      <p:sp>
        <p:nvSpPr>
          <p:cNvPr id="3" name="Content Placeholder 2"/>
          <p:cNvSpPr>
            <a:spLocks noGrp="1"/>
          </p:cNvSpPr>
          <p:nvPr>
            <p:ph idx="1"/>
          </p:nvPr>
        </p:nvSpPr>
        <p:spPr/>
        <p:txBody>
          <a:bodyPr/>
          <a:lstStyle/>
          <a:p>
            <a:pPr>
              <a:buNone/>
            </a:pP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1/ to </a:t>
            </a:r>
            <a:r>
              <a:rPr lang="en-US" dirty="0" smtClean="0">
                <a:solidFill>
                  <a:srgbClr val="FF0000"/>
                </a:solidFill>
                <a:hlinkClick r:id="rId2" action="ppaction://hlinksldjump"/>
              </a:rPr>
              <a:t>look for </a:t>
            </a:r>
            <a:r>
              <a:rPr lang="en-US" dirty="0" smtClean="0">
                <a:solidFill>
                  <a:schemeClr val="accent3">
                    <a:lumMod val="75000"/>
                  </a:schemeClr>
                </a:solidFill>
              </a:rPr>
              <a:t>somebody/ something </a:t>
            </a:r>
            <a:r>
              <a:rPr lang="en-US" dirty="0" smtClean="0"/>
              <a:t>(v): try to find </a:t>
            </a:r>
            <a:r>
              <a:rPr lang="en-US" dirty="0" err="1" smtClean="0"/>
              <a:t>sb</a:t>
            </a:r>
            <a:r>
              <a:rPr lang="en-US" dirty="0" smtClean="0"/>
              <a:t>/</a:t>
            </a:r>
            <a:r>
              <a:rPr lang="en-US" dirty="0" err="1" smtClean="0"/>
              <a:t>sth</a:t>
            </a:r>
            <a:endParaRPr lang="en-US" dirty="0"/>
          </a:p>
        </p:txBody>
      </p:sp>
      <p:pic>
        <p:nvPicPr>
          <p:cNvPr id="1026" name="Picture 2" descr="Résultat de recherche d'images pour &quot;looking for&quot;"/>
          <p:cNvPicPr>
            <a:picLocks noChangeAspect="1" noChangeArrowheads="1"/>
          </p:cNvPicPr>
          <p:nvPr/>
        </p:nvPicPr>
        <p:blipFill>
          <a:blip r:embed="rId3"/>
          <a:srcRect/>
          <a:stretch>
            <a:fillRect/>
          </a:stretch>
        </p:blipFill>
        <p:spPr bwMode="auto">
          <a:xfrm>
            <a:off x="0" y="1785926"/>
            <a:ext cx="5060154" cy="3357562"/>
          </a:xfrm>
          <a:prstGeom prst="rect">
            <a:avLst/>
          </a:prstGeom>
          <a:noFill/>
        </p:spPr>
      </p:pic>
      <p:pic>
        <p:nvPicPr>
          <p:cNvPr id="1029" name="Picture 5" descr="C:\Users\Hieu\Desktop\searching-for-something.jpg"/>
          <p:cNvPicPr>
            <a:picLocks noGrp="1" noChangeAspect="1" noChangeArrowheads="1"/>
          </p:cNvPicPr>
          <p:nvPr>
            <p:ph idx="1"/>
          </p:nvPr>
        </p:nvPicPr>
        <p:blipFill>
          <a:blip r:embed="rId4"/>
          <a:srcRect/>
          <a:stretch>
            <a:fillRect/>
          </a:stretch>
        </p:blipFill>
        <p:spPr bwMode="auto">
          <a:xfrm>
            <a:off x="4857752" y="3456216"/>
            <a:ext cx="4286248" cy="3401784"/>
          </a:xfrm>
          <a:prstGeom prst="rect">
            <a:avLst/>
          </a:prstGeom>
          <a:noFill/>
        </p:spPr>
      </p:pic>
      <p:sp>
        <p:nvSpPr>
          <p:cNvPr id="8" name="Rectangle 7"/>
          <p:cNvSpPr/>
          <p:nvPr/>
        </p:nvSpPr>
        <p:spPr>
          <a:xfrm>
            <a:off x="4786314" y="1857364"/>
            <a:ext cx="4357686" cy="12144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t>=  to </a:t>
            </a:r>
            <a:r>
              <a:rPr lang="en-US" sz="3600" dirty="0" smtClean="0">
                <a:solidFill>
                  <a:srgbClr val="FF0000"/>
                </a:solidFill>
              </a:rPr>
              <a:t>seek</a:t>
            </a:r>
            <a:r>
              <a:rPr lang="en-US" sz="3600" dirty="0" smtClean="0"/>
              <a:t> /</a:t>
            </a:r>
            <a:r>
              <a:rPr lang="vi-VN" sz="3600" dirty="0" smtClean="0"/>
              <a:t>si:k</a:t>
            </a:r>
            <a:r>
              <a:rPr lang="en-US" sz="3600" dirty="0" smtClean="0"/>
              <a:t>/</a:t>
            </a:r>
            <a:r>
              <a:rPr lang="en-US" sz="3600" dirty="0" err="1" smtClean="0">
                <a:solidFill>
                  <a:srgbClr val="FF0000"/>
                </a:solidFill>
              </a:rPr>
              <a:t>sb</a:t>
            </a:r>
            <a:r>
              <a:rPr lang="en-US" sz="3600" dirty="0" smtClean="0">
                <a:solidFill>
                  <a:srgbClr val="FF0000"/>
                </a:solidFill>
              </a:rPr>
              <a:t>/</a:t>
            </a:r>
            <a:r>
              <a:rPr lang="en-US" sz="3600" dirty="0" err="1" smtClean="0">
                <a:solidFill>
                  <a:srgbClr val="FF0000"/>
                </a:solidFill>
              </a:rPr>
              <a:t>sth</a:t>
            </a:r>
            <a:endParaRPr lang="en-US" sz="3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linds(horizont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9"/>
                                        </p:tgtEl>
                                        <p:attrNameLst>
                                          <p:attrName>style.visibility</p:attrName>
                                        </p:attrNameLst>
                                      </p:cBhvr>
                                      <p:to>
                                        <p:strVal val="visible"/>
                                      </p:to>
                                    </p:set>
                                    <p:animEffect transition="in" filter="blinds(horizontal)">
                                      <p:cBhvr>
                                        <p:cTn id="12" dur="500"/>
                                        <p:tgtEl>
                                          <p:spTgt spid="1029"/>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in)">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582726"/>
          </a:xfrm>
        </p:spPr>
        <p:txBody>
          <a:bodyPr>
            <a:normAutofit fontScale="90000"/>
          </a:bodyPr>
          <a:lstStyle/>
          <a:p>
            <a:r>
              <a:rPr lang="en-US" dirty="0" smtClean="0"/>
              <a:t>2/ to </a:t>
            </a:r>
            <a:r>
              <a:rPr lang="en-US" dirty="0" smtClean="0">
                <a:solidFill>
                  <a:srgbClr val="FF0000"/>
                </a:solidFill>
                <a:hlinkClick r:id="rId2" action="ppaction://hlinksldjump"/>
              </a:rPr>
              <a:t>hunt</a:t>
            </a:r>
            <a:r>
              <a:rPr lang="en-US" dirty="0" smtClean="0"/>
              <a:t> </a:t>
            </a:r>
            <a:r>
              <a:rPr lang="en-US" dirty="0" smtClean="0">
                <a:solidFill>
                  <a:schemeClr val="accent3"/>
                </a:solidFill>
              </a:rPr>
              <a:t>/h</a:t>
            </a:r>
            <a:r>
              <a:rPr lang="vi-VN" dirty="0" smtClean="0">
                <a:solidFill>
                  <a:schemeClr val="accent3"/>
                </a:solidFill>
              </a:rPr>
              <a:t>ʌnt</a:t>
            </a:r>
            <a:r>
              <a:rPr lang="en-US" dirty="0" smtClean="0">
                <a:solidFill>
                  <a:schemeClr val="accent3"/>
                </a:solidFill>
              </a:rPr>
              <a:t>/ </a:t>
            </a:r>
            <a:r>
              <a:rPr lang="en-US" dirty="0" err="1" smtClean="0">
                <a:solidFill>
                  <a:srgbClr val="FF0000"/>
                </a:solidFill>
              </a:rPr>
              <a:t>sth</a:t>
            </a:r>
            <a:r>
              <a:rPr lang="en-US" dirty="0" smtClean="0"/>
              <a:t>: to find animals or birds for food, sports or to make money</a:t>
            </a:r>
            <a:r>
              <a:rPr lang="vi-VN" dirty="0" smtClean="0"/>
              <a:t/>
            </a:r>
            <a:br>
              <a:rPr lang="vi-VN" dirty="0" smtClean="0"/>
            </a:br>
            <a:endParaRPr lang="en-US" dirty="0"/>
          </a:p>
        </p:txBody>
      </p:sp>
      <p:pic>
        <p:nvPicPr>
          <p:cNvPr id="17411" name="Picture 3" descr="C:\Users\Hieu\Desktop\hunting-1466001445.jpg"/>
          <p:cNvPicPr>
            <a:picLocks noGrp="1" noChangeAspect="1" noChangeArrowheads="1"/>
          </p:cNvPicPr>
          <p:nvPr>
            <p:ph idx="1"/>
          </p:nvPr>
        </p:nvPicPr>
        <p:blipFill>
          <a:blip r:embed="rId3"/>
          <a:srcRect/>
          <a:stretch>
            <a:fillRect/>
          </a:stretch>
        </p:blipFill>
        <p:spPr bwMode="auto">
          <a:xfrm>
            <a:off x="642910" y="1571612"/>
            <a:ext cx="7786742" cy="519116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checkerboard(across)">
                                      <p:cBhvr>
                                        <p:cTn id="7" dur="500"/>
                                        <p:tgtEl>
                                          <p:spTgt spid="174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a:p>
        </p:txBody>
      </p:sp>
      <p:pic>
        <p:nvPicPr>
          <p:cNvPr id="18435" name="Picture 3" descr="C:\Users\Hieu\Desktop\research.png"/>
          <p:cNvPicPr>
            <a:picLocks noChangeAspect="1" noChangeArrowheads="1"/>
          </p:cNvPicPr>
          <p:nvPr/>
        </p:nvPicPr>
        <p:blipFill>
          <a:blip r:embed="rId2"/>
          <a:srcRect/>
          <a:stretch>
            <a:fillRect/>
          </a:stretch>
        </p:blipFill>
        <p:spPr bwMode="auto">
          <a:xfrm>
            <a:off x="285720" y="1643050"/>
            <a:ext cx="8673104" cy="4786346"/>
          </a:xfrm>
          <a:prstGeom prst="rect">
            <a:avLst/>
          </a:prstGeom>
          <a:noFill/>
        </p:spPr>
      </p:pic>
      <p:sp>
        <p:nvSpPr>
          <p:cNvPr id="2" name="Title 1"/>
          <p:cNvSpPr>
            <a:spLocks noGrp="1"/>
          </p:cNvSpPr>
          <p:nvPr>
            <p:ph type="ctrTitle"/>
          </p:nvPr>
        </p:nvSpPr>
        <p:spPr>
          <a:xfrm>
            <a:off x="357158" y="-24"/>
            <a:ext cx="8501122" cy="2857496"/>
          </a:xfrm>
        </p:spPr>
        <p:txBody>
          <a:bodyPr>
            <a:normAutofit/>
          </a:bodyPr>
          <a:lstStyle/>
          <a:p>
            <a:pPr algn="l"/>
            <a:r>
              <a:rPr lang="en-US" sz="3600" dirty="0" smtClean="0"/>
              <a:t>3/ to </a:t>
            </a:r>
            <a:r>
              <a:rPr lang="en-US" sz="3600" dirty="0" smtClean="0">
                <a:solidFill>
                  <a:srgbClr val="FF0000"/>
                </a:solidFill>
                <a:hlinkClick r:id="rId3" action="ppaction://hlinksldjump"/>
              </a:rPr>
              <a:t>research</a:t>
            </a:r>
            <a:r>
              <a:rPr lang="en-US" sz="3600" dirty="0" smtClean="0">
                <a:hlinkClick r:id="rId3" action="ppaction://hlinksldjump"/>
              </a:rPr>
              <a:t>  </a:t>
            </a:r>
            <a:r>
              <a:rPr lang="en-US" sz="3600" dirty="0" smtClean="0">
                <a:solidFill>
                  <a:schemeClr val="accent3"/>
                </a:solidFill>
              </a:rPr>
              <a:t>/</a:t>
            </a:r>
            <a:r>
              <a:rPr lang="vi-VN" sz="3600" dirty="0" smtClean="0">
                <a:solidFill>
                  <a:schemeClr val="accent3"/>
                </a:solidFill>
              </a:rPr>
              <a:t>ri'sə:t∫</a:t>
            </a:r>
            <a:r>
              <a:rPr lang="en-US" sz="3600" dirty="0" smtClean="0">
                <a:solidFill>
                  <a:schemeClr val="accent3"/>
                </a:solidFill>
              </a:rPr>
              <a:t>/</a:t>
            </a:r>
            <a:r>
              <a:rPr lang="en-US" sz="3600" dirty="0" err="1" smtClean="0">
                <a:solidFill>
                  <a:srgbClr val="FF0000"/>
                </a:solidFill>
              </a:rPr>
              <a:t>sth</a:t>
            </a:r>
            <a:r>
              <a:rPr lang="en-US" sz="3600" dirty="0" smtClean="0">
                <a:solidFill>
                  <a:srgbClr val="FF0000"/>
                </a:solidFill>
              </a:rPr>
              <a:t> </a:t>
            </a:r>
            <a:r>
              <a:rPr lang="en-US" sz="3600" dirty="0" smtClean="0"/>
              <a:t>(v): </a:t>
            </a:r>
            <a:r>
              <a:rPr lang="en-US" sz="3600" dirty="0" smtClean="0">
                <a:solidFill>
                  <a:schemeClr val="tx2">
                    <a:lumMod val="60000"/>
                    <a:lumOff val="40000"/>
                  </a:schemeClr>
                </a:solidFill>
              </a:rPr>
              <a:t>to study </a:t>
            </a:r>
            <a:r>
              <a:rPr lang="en-US" sz="3600" dirty="0" err="1" smtClean="0">
                <a:solidFill>
                  <a:schemeClr val="tx2">
                    <a:lumMod val="60000"/>
                    <a:lumOff val="40000"/>
                  </a:schemeClr>
                </a:solidFill>
              </a:rPr>
              <a:t>sth</a:t>
            </a:r>
            <a:r>
              <a:rPr lang="en-US" sz="3600" dirty="0" smtClean="0">
                <a:solidFill>
                  <a:schemeClr val="tx2">
                    <a:lumMod val="60000"/>
                    <a:lumOff val="40000"/>
                  </a:schemeClr>
                </a:solidFill>
              </a:rPr>
              <a:t> carefully </a:t>
            </a:r>
            <a:r>
              <a:rPr lang="en-US" sz="3600" dirty="0" smtClean="0"/>
              <a:t>and try to find out new facts</a:t>
            </a:r>
            <a:br>
              <a:rPr lang="en-US" sz="3600" dirty="0" smtClean="0"/>
            </a:br>
            <a:r>
              <a:rPr lang="en-US" sz="3600" dirty="0" smtClean="0">
                <a:sym typeface="Wingdings" pitchFamily="2" charset="2"/>
              </a:rPr>
              <a:t></a:t>
            </a:r>
            <a:r>
              <a:rPr lang="en-US" sz="3600" dirty="0" smtClean="0">
                <a:solidFill>
                  <a:srgbClr val="FF0000"/>
                </a:solidFill>
              </a:rPr>
              <a:t>research </a:t>
            </a:r>
            <a:r>
              <a:rPr lang="en-US" sz="3600" dirty="0" smtClean="0"/>
              <a:t>(n): </a:t>
            </a:r>
            <a:r>
              <a:rPr lang="en-US" sz="3600" dirty="0" smtClean="0">
                <a:solidFill>
                  <a:srgbClr val="00B050"/>
                </a:solidFill>
              </a:rPr>
              <a:t>a careful study a subject </a:t>
            </a:r>
            <a:r>
              <a:rPr lang="en-US" sz="3600" dirty="0" smtClean="0"/>
              <a:t>to find out new facts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9461" name="Picture 5" descr="C:\Users\Hieu\Desktop\league 1.jpg"/>
          <p:cNvPicPr>
            <a:picLocks noChangeAspect="1" noChangeArrowheads="1"/>
          </p:cNvPicPr>
          <p:nvPr/>
        </p:nvPicPr>
        <p:blipFill>
          <a:blip r:embed="rId3"/>
          <a:srcRect/>
          <a:stretch>
            <a:fillRect/>
          </a:stretch>
        </p:blipFill>
        <p:spPr bwMode="auto">
          <a:xfrm>
            <a:off x="218893" y="642918"/>
            <a:ext cx="8710825" cy="5786477"/>
          </a:xfrm>
          <a:prstGeom prst="rect">
            <a:avLst/>
          </a:prstGeom>
          <a:noFill/>
        </p:spPr>
      </p:pic>
      <p:pic>
        <p:nvPicPr>
          <p:cNvPr id="19462" name="Picture 6" descr="C:\Users\Hieu\Desktop\Vleague 2.jpg"/>
          <p:cNvPicPr>
            <a:picLocks noChangeAspect="1" noChangeArrowheads="1"/>
          </p:cNvPicPr>
          <p:nvPr/>
        </p:nvPicPr>
        <p:blipFill>
          <a:blip r:embed="rId4"/>
          <a:srcRect/>
          <a:stretch>
            <a:fillRect/>
          </a:stretch>
        </p:blipFill>
        <p:spPr bwMode="auto">
          <a:xfrm>
            <a:off x="114270" y="71434"/>
            <a:ext cx="9029730" cy="5643582"/>
          </a:xfrm>
          <a:prstGeom prst="rect">
            <a:avLst/>
          </a:prstGeom>
          <a:noFill/>
        </p:spPr>
      </p:pic>
      <p:sp>
        <p:nvSpPr>
          <p:cNvPr id="8" name="Rectangle 7"/>
          <p:cNvSpPr/>
          <p:nvPr/>
        </p:nvSpPr>
        <p:spPr>
          <a:xfrm>
            <a:off x="714380" y="5715016"/>
            <a:ext cx="7715272" cy="7857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smtClean="0"/>
              <a:t>4/ High  School </a:t>
            </a:r>
            <a:r>
              <a:rPr lang="en-US" sz="4000" dirty="0" smtClean="0">
                <a:solidFill>
                  <a:srgbClr val="FF0000"/>
                </a:solidFill>
              </a:rPr>
              <a:t>league</a:t>
            </a:r>
            <a:r>
              <a:rPr lang="en-US" sz="4000" dirty="0" smtClean="0"/>
              <a:t> </a:t>
            </a:r>
            <a:r>
              <a:rPr lang="en-US" sz="4000" dirty="0" smtClean="0">
                <a:solidFill>
                  <a:schemeClr val="accent3"/>
                </a:solidFill>
              </a:rPr>
              <a:t>/</a:t>
            </a:r>
            <a:r>
              <a:rPr lang="vi-VN" sz="4000" dirty="0" smtClean="0">
                <a:solidFill>
                  <a:schemeClr val="accent3"/>
                </a:solidFill>
              </a:rPr>
              <a:t>li:g</a:t>
            </a:r>
            <a:r>
              <a:rPr lang="en-US" sz="4000" dirty="0" smtClean="0">
                <a:solidFill>
                  <a:schemeClr val="accent3"/>
                </a:solidFill>
              </a:rPr>
              <a:t>/</a:t>
            </a:r>
            <a:endParaRPr lang="vi-VN" sz="4000" dirty="0" smtClean="0">
              <a:solidFill>
                <a:schemeClr val="accent3"/>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462"/>
                                        </p:tgtEl>
                                        <p:attrNameLst>
                                          <p:attrName>style.visibility</p:attrName>
                                        </p:attrNameLst>
                                      </p:cBhvr>
                                      <p:to>
                                        <p:strVal val="visible"/>
                                      </p:to>
                                    </p:set>
                                    <p:animEffect transition="in" filter="blinds(horizontal)">
                                      <p:cBhvr>
                                        <p:cTn id="7" dur="500"/>
                                        <p:tgtEl>
                                          <p:spTgt spid="1946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nodeType="clickEffect">
                                  <p:stCondLst>
                                    <p:cond delay="0"/>
                                  </p:stCondLst>
                                  <p:childTnLst>
                                    <p:animEffect transition="out" filter="checkerboard(across)">
                                      <p:cBhvr>
                                        <p:cTn id="11" dur="500"/>
                                        <p:tgtEl>
                                          <p:spTgt spid="19462"/>
                                        </p:tgtEl>
                                      </p:cBhvr>
                                    </p:animEffect>
                                    <p:set>
                                      <p:cBhvr>
                                        <p:cTn id="12" dur="1" fill="hold">
                                          <p:stCondLst>
                                            <p:cond delay="499"/>
                                          </p:stCondLst>
                                        </p:cTn>
                                        <p:tgtEl>
                                          <p:spTgt spid="1946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box(in)">
                                      <p:cBhvr>
                                        <p:cTn id="17" dur="500"/>
                                        <p:tgtEl>
                                          <p:spTgt spid="1946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357158" y="357166"/>
          <a:ext cx="8501122" cy="6143668"/>
        </p:xfrm>
        <a:graphic>
          <a:graphicData uri="http://schemas.openxmlformats.org/drawingml/2006/chart">
            <c:chart xmlns:c="http://schemas.openxmlformats.org/drawingml/2006/chart" xmlns:r="http://schemas.openxmlformats.org/officeDocument/2006/relationships" r:id="rId2"/>
          </a:graphicData>
        </a:graphic>
      </p:graphicFrame>
      <p:pic>
        <p:nvPicPr>
          <p:cNvPr id="20482" name="Picture 2" descr="C:\Users\Hieu\Desktop\Ronadol 1.jpg"/>
          <p:cNvPicPr>
            <a:picLocks noChangeAspect="1" noChangeArrowheads="1"/>
          </p:cNvPicPr>
          <p:nvPr/>
        </p:nvPicPr>
        <p:blipFill>
          <a:blip r:embed="rId3"/>
          <a:srcRect/>
          <a:stretch>
            <a:fillRect/>
          </a:stretch>
        </p:blipFill>
        <p:spPr bwMode="auto">
          <a:xfrm>
            <a:off x="0" y="0"/>
            <a:ext cx="9144000" cy="5145814"/>
          </a:xfrm>
          <a:prstGeom prst="rect">
            <a:avLst/>
          </a:prstGeom>
          <a:noFill/>
        </p:spPr>
      </p:pic>
      <p:sp>
        <p:nvSpPr>
          <p:cNvPr id="9" name="Rectangle 8"/>
          <p:cNvSpPr/>
          <p:nvPr/>
        </p:nvSpPr>
        <p:spPr>
          <a:xfrm>
            <a:off x="214282" y="4643446"/>
            <a:ext cx="8715436" cy="185738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smtClean="0">
                <a:solidFill>
                  <a:srgbClr val="FF0000"/>
                </a:solidFill>
              </a:rPr>
              <a:t>Cristiano</a:t>
            </a:r>
            <a:r>
              <a:rPr lang="en-US" sz="3600" dirty="0" smtClean="0">
                <a:solidFill>
                  <a:srgbClr val="FF0000"/>
                </a:solidFill>
              </a:rPr>
              <a:t> </a:t>
            </a:r>
            <a:r>
              <a:rPr lang="en-US" sz="3600" dirty="0" err="1" smtClean="0">
                <a:solidFill>
                  <a:srgbClr val="FF0000"/>
                </a:solidFill>
              </a:rPr>
              <a:t>Ronaldo</a:t>
            </a:r>
            <a:r>
              <a:rPr lang="en-US" sz="3600" dirty="0" smtClean="0">
                <a:solidFill>
                  <a:srgbClr val="FF0000"/>
                </a:solidFill>
              </a:rPr>
              <a:t> </a:t>
            </a:r>
            <a:r>
              <a:rPr lang="en-US" sz="3600" dirty="0" smtClean="0">
                <a:solidFill>
                  <a:schemeClr val="accent2"/>
                </a:solidFill>
              </a:rPr>
              <a:t>has won Best </a:t>
            </a:r>
            <a:r>
              <a:rPr lang="en-US" sz="3600" dirty="0" err="1" smtClean="0">
                <a:solidFill>
                  <a:schemeClr val="accent2"/>
                </a:solidFill>
              </a:rPr>
              <a:t>Fifa</a:t>
            </a:r>
            <a:r>
              <a:rPr lang="en-US" sz="3600" dirty="0" smtClean="0">
                <a:solidFill>
                  <a:schemeClr val="accent2"/>
                </a:solidFill>
              </a:rPr>
              <a:t> Awards  </a:t>
            </a:r>
            <a:r>
              <a:rPr lang="en-US" sz="3600" dirty="0" smtClean="0">
                <a:solidFill>
                  <a:schemeClr val="accent3"/>
                </a:solidFill>
              </a:rPr>
              <a:t>for five times</a:t>
            </a:r>
            <a:r>
              <a:rPr lang="en-US" sz="3600" dirty="0" smtClean="0"/>
              <a:t>. </a:t>
            </a:r>
            <a:r>
              <a:rPr lang="en-US" sz="3600" dirty="0" smtClean="0">
                <a:solidFill>
                  <a:schemeClr val="accent2">
                    <a:lumMod val="50000"/>
                  </a:schemeClr>
                </a:solidFill>
              </a:rPr>
              <a:t>He </a:t>
            </a:r>
            <a:r>
              <a:rPr lang="en-US" sz="3600" u="sng" dirty="0" smtClean="0">
                <a:solidFill>
                  <a:schemeClr val="tx2">
                    <a:lumMod val="60000"/>
                    <a:lumOff val="40000"/>
                  </a:schemeClr>
                </a:solidFill>
              </a:rPr>
              <a:t>maintains</a:t>
            </a:r>
            <a:r>
              <a:rPr lang="en-US" sz="3600" dirty="0" smtClean="0">
                <a:solidFill>
                  <a:schemeClr val="accent2">
                    <a:lumMod val="50000"/>
                  </a:schemeClr>
                </a:solidFill>
              </a:rPr>
              <a:t> the position “the men's player of year</a:t>
            </a:r>
            <a:r>
              <a:rPr lang="en-US" sz="3600" dirty="0" smtClean="0"/>
              <a:t>”</a:t>
            </a:r>
            <a:endParaRPr lang="en-US" sz="3600" dirty="0"/>
          </a:p>
        </p:txBody>
      </p:sp>
      <p:sp>
        <p:nvSpPr>
          <p:cNvPr id="5" name="Rectangle 4"/>
          <p:cNvSpPr/>
          <p:nvPr/>
        </p:nvSpPr>
        <p:spPr>
          <a:xfrm>
            <a:off x="357158" y="5214950"/>
            <a:ext cx="8429684" cy="1643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rgbClr val="FF0000"/>
                </a:solidFill>
              </a:rPr>
              <a:t>To maintain /</a:t>
            </a:r>
            <a:r>
              <a:rPr lang="vi-VN" sz="3600" dirty="0" smtClean="0"/>
              <a:t>mein'tein</a:t>
            </a:r>
            <a:r>
              <a:rPr lang="en-US" sz="3600" dirty="0" smtClean="0"/>
              <a:t>/ (v) </a:t>
            </a:r>
            <a:r>
              <a:rPr lang="en-US" sz="3600" dirty="0" err="1" smtClean="0">
                <a:solidFill>
                  <a:srgbClr val="FF0000"/>
                </a:solidFill>
              </a:rPr>
              <a:t>sth</a:t>
            </a:r>
            <a:r>
              <a:rPr lang="en-US" sz="3600" dirty="0" smtClean="0"/>
              <a:t>: </a:t>
            </a:r>
            <a:r>
              <a:rPr lang="en-US" sz="3600" dirty="0" smtClean="0">
                <a:solidFill>
                  <a:schemeClr val="tx1"/>
                </a:solidFill>
              </a:rPr>
              <a:t>to make </a:t>
            </a:r>
            <a:r>
              <a:rPr lang="en-US" sz="3600" dirty="0" err="1" smtClean="0">
                <a:solidFill>
                  <a:schemeClr val="tx1"/>
                </a:solidFill>
              </a:rPr>
              <a:t>sth</a:t>
            </a:r>
            <a:r>
              <a:rPr lang="en-US" sz="3600" dirty="0" smtClean="0">
                <a:solidFill>
                  <a:schemeClr val="tx1"/>
                </a:solidFill>
              </a:rPr>
              <a:t> continue at the same level, standard   </a:t>
            </a:r>
            <a:endParaRPr lang="en-US" sz="36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linds(horizontal)">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xit" presetSubtype="16" fill="hold" grpId="1" nodeType="clickEffect">
                                  <p:stCondLst>
                                    <p:cond delay="0"/>
                                  </p:stCondLst>
                                  <p:childTnLst>
                                    <p:animEffect transition="out" filter="box(in)">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4" presetClass="exit" presetSubtype="16" fill="hold" nodeType="clickEffect">
                                  <p:stCondLst>
                                    <p:cond delay="0"/>
                                  </p:stCondLst>
                                  <p:childTnLst>
                                    <p:animEffect transition="out" filter="box(in)">
                                      <p:cBhvr>
                                        <p:cTn id="21" dur="500"/>
                                        <p:tgtEl>
                                          <p:spTgt spid="20482"/>
                                        </p:tgtEl>
                                      </p:cBhvr>
                                    </p:animEffect>
                                    <p:set>
                                      <p:cBhvr>
                                        <p:cTn id="22" dur="1" fill="hold">
                                          <p:stCondLst>
                                            <p:cond delay="499"/>
                                          </p:stCondLst>
                                        </p:cTn>
                                        <p:tgtEl>
                                          <p:spTgt spid="2048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Hieu\Desktop\rsz_try_out-copy.jpg"/>
          <p:cNvPicPr>
            <a:picLocks noChangeAspect="1" noChangeArrowheads="1"/>
          </p:cNvPicPr>
          <p:nvPr/>
        </p:nvPicPr>
        <p:blipFill>
          <a:blip r:embed="rId2"/>
          <a:srcRect/>
          <a:stretch>
            <a:fillRect/>
          </a:stretch>
        </p:blipFill>
        <p:spPr bwMode="auto">
          <a:xfrm>
            <a:off x="500033" y="736490"/>
            <a:ext cx="7997019" cy="5335716"/>
          </a:xfrm>
          <a:prstGeom prst="rect">
            <a:avLst/>
          </a:prstGeom>
          <a:noFill/>
        </p:spPr>
      </p:pic>
      <p:sp>
        <p:nvSpPr>
          <p:cNvPr id="3" name="Rectangle 2"/>
          <p:cNvSpPr/>
          <p:nvPr/>
        </p:nvSpPr>
        <p:spPr>
          <a:xfrm>
            <a:off x="1214414" y="714356"/>
            <a:ext cx="6643734" cy="12858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smtClean="0">
                <a:solidFill>
                  <a:srgbClr val="FF0000"/>
                </a:solidFill>
              </a:rPr>
              <a:t>6/ Try-outs </a:t>
            </a:r>
            <a:r>
              <a:rPr lang="en-US" sz="2600" b="1" dirty="0" smtClean="0">
                <a:solidFill>
                  <a:schemeClr val="tx1"/>
                </a:solidFill>
              </a:rPr>
              <a:t>(n): tests to find the best players for a football team or sports team.</a:t>
            </a:r>
          </a:p>
          <a:p>
            <a:pPr algn="ct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71472" y="928670"/>
            <a:ext cx="8286808" cy="5429288"/>
          </a:xfrm>
        </p:spPr>
        <p:txBody>
          <a:bodyPr/>
          <a:lstStyle/>
          <a:p>
            <a:pPr algn="l"/>
            <a:r>
              <a:rPr lang="en-US" b="1" dirty="0" smtClean="0">
                <a:solidFill>
                  <a:srgbClr val="FF0000"/>
                </a:solidFill>
              </a:rPr>
              <a:t>7/ Regular </a:t>
            </a:r>
            <a:r>
              <a:rPr lang="en-US" b="1" dirty="0" smtClean="0">
                <a:solidFill>
                  <a:schemeClr val="tx1"/>
                </a:solidFill>
              </a:rPr>
              <a:t>/</a:t>
            </a:r>
            <a:r>
              <a:rPr lang="vi-VN" b="1" dirty="0" smtClean="0">
                <a:solidFill>
                  <a:schemeClr val="tx1"/>
                </a:solidFill>
              </a:rPr>
              <a:t>'regjulə</a:t>
            </a:r>
            <a:r>
              <a:rPr lang="en-US" b="1" dirty="0" smtClean="0">
                <a:solidFill>
                  <a:schemeClr val="tx1"/>
                </a:solidFill>
              </a:rPr>
              <a:t>/ (</a:t>
            </a:r>
            <a:r>
              <a:rPr lang="en-US" b="1" dirty="0" err="1" smtClean="0">
                <a:solidFill>
                  <a:schemeClr val="tx1"/>
                </a:solidFill>
              </a:rPr>
              <a:t>adj</a:t>
            </a:r>
            <a:r>
              <a:rPr lang="en-US" b="1" dirty="0" smtClean="0">
                <a:solidFill>
                  <a:schemeClr val="tx1"/>
                </a:solidFill>
              </a:rPr>
              <a:t>)= usual </a:t>
            </a:r>
            <a:r>
              <a:rPr lang="en-US" b="1" dirty="0" smtClean="0">
                <a:solidFill>
                  <a:schemeClr val="tx1"/>
                </a:solidFill>
                <a:sym typeface="Wingdings" pitchFamily="2" charset="2"/>
              </a:rPr>
              <a:t> </a:t>
            </a:r>
            <a:r>
              <a:rPr lang="en-US" b="1" dirty="0" smtClean="0">
                <a:solidFill>
                  <a:srgbClr val="92D050"/>
                </a:solidFill>
                <a:sym typeface="Wingdings" pitchFamily="2" charset="2"/>
              </a:rPr>
              <a:t>regularly = usually (adv) </a:t>
            </a:r>
          </a:p>
          <a:p>
            <a:pPr algn="l"/>
            <a:r>
              <a:rPr lang="en-US" b="1" dirty="0" smtClean="0">
                <a:solidFill>
                  <a:srgbClr val="FF0000"/>
                </a:solidFill>
                <a:sym typeface="Wingdings" pitchFamily="2" charset="2"/>
              </a:rPr>
              <a:t>8/ to come along </a:t>
            </a:r>
            <a:r>
              <a:rPr lang="en-US" b="1" dirty="0" smtClean="0">
                <a:solidFill>
                  <a:schemeClr val="tx1"/>
                </a:solidFill>
                <a:sym typeface="Wingdings" pitchFamily="2" charset="2"/>
              </a:rPr>
              <a:t>(v): to arrive; to appear</a:t>
            </a:r>
          </a:p>
          <a:p>
            <a:pPr algn="l"/>
            <a:r>
              <a:rPr lang="en-US" b="1" dirty="0" smtClean="0">
                <a:solidFill>
                  <a:schemeClr val="tx1"/>
                </a:solidFill>
                <a:sym typeface="Wingdings" pitchFamily="2" charset="2"/>
              </a:rPr>
              <a:t>Ex: </a:t>
            </a:r>
            <a:r>
              <a:rPr lang="en-US" b="1" dirty="0" smtClean="0">
                <a:solidFill>
                  <a:schemeClr val="tx2">
                    <a:lumMod val="40000"/>
                    <a:lumOff val="60000"/>
                  </a:schemeClr>
                </a:solidFill>
                <a:sym typeface="Wingdings" pitchFamily="2" charset="2"/>
              </a:rPr>
              <a:t>If you think </a:t>
            </a:r>
            <a:r>
              <a:rPr lang="en-US" b="1" dirty="0" smtClean="0">
                <a:solidFill>
                  <a:schemeClr val="tx2">
                    <a:lumMod val="60000"/>
                    <a:lumOff val="40000"/>
                  </a:schemeClr>
                </a:solidFill>
                <a:sym typeface="Wingdings" pitchFamily="2" charset="2"/>
              </a:rPr>
              <a:t>you are a good football player</a:t>
            </a:r>
            <a:r>
              <a:rPr lang="en-US" b="1" dirty="0" smtClean="0">
                <a:solidFill>
                  <a:schemeClr val="tx1"/>
                </a:solidFill>
                <a:sym typeface="Wingdings" pitchFamily="2" charset="2"/>
              </a:rPr>
              <a:t>, </a:t>
            </a:r>
            <a:r>
              <a:rPr lang="en-US" b="1" dirty="0" smtClean="0">
                <a:solidFill>
                  <a:srgbClr val="92D050"/>
                </a:solidFill>
                <a:sym typeface="Wingdings" pitchFamily="2" charset="2"/>
              </a:rPr>
              <a:t>come along to </a:t>
            </a:r>
            <a:r>
              <a:rPr lang="en-US" b="1" dirty="0" smtClean="0">
                <a:solidFill>
                  <a:schemeClr val="accent2">
                    <a:lumMod val="60000"/>
                    <a:lumOff val="40000"/>
                  </a:schemeClr>
                </a:solidFill>
                <a:sym typeface="Wingdings" pitchFamily="2" charset="2"/>
              </a:rPr>
              <a:t>/ arrive at </a:t>
            </a:r>
            <a:r>
              <a:rPr lang="en-US" b="1" dirty="0" smtClean="0">
                <a:solidFill>
                  <a:schemeClr val="accent3">
                    <a:lumMod val="75000"/>
                  </a:schemeClr>
                </a:solidFill>
                <a:sym typeface="Wingdings" pitchFamily="2" charset="2"/>
              </a:rPr>
              <a:t>the football try-outs next Friday.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ésultat de recherche d'images pour &quot;playing the piano&quot;"/>
          <p:cNvPicPr>
            <a:picLocks noChangeAspect="1" noChangeArrowheads="1"/>
          </p:cNvPicPr>
          <p:nvPr/>
        </p:nvPicPr>
        <p:blipFill>
          <a:blip r:embed="rId2"/>
          <a:srcRect/>
          <a:stretch>
            <a:fillRect/>
          </a:stretch>
        </p:blipFill>
        <p:spPr bwMode="auto">
          <a:xfrm>
            <a:off x="214284" y="642918"/>
            <a:ext cx="8786872" cy="5857916"/>
          </a:xfrm>
          <a:prstGeom prst="rect">
            <a:avLst/>
          </a:prstGeom>
          <a:noFill/>
        </p:spPr>
      </p:pic>
      <p:sp>
        <p:nvSpPr>
          <p:cNvPr id="3" name="Subtitle 2"/>
          <p:cNvSpPr>
            <a:spLocks noGrp="1"/>
          </p:cNvSpPr>
          <p:nvPr>
            <p:ph type="subTitle" idx="1"/>
          </p:nvPr>
        </p:nvSpPr>
        <p:spPr>
          <a:xfrm>
            <a:off x="500034" y="642918"/>
            <a:ext cx="8358246" cy="5857916"/>
          </a:xfrm>
        </p:spPr>
        <p:txBody>
          <a:bodyPr/>
          <a:lstStyle/>
          <a:p>
            <a:pPr algn="l"/>
            <a:r>
              <a:rPr lang="en-US" b="1" dirty="0" smtClean="0">
                <a:solidFill>
                  <a:srgbClr val="FF0000"/>
                </a:solidFill>
                <a:sym typeface="Wingdings" pitchFamily="2" charset="2"/>
              </a:rPr>
              <a:t>9/ To </a:t>
            </a:r>
            <a:r>
              <a:rPr lang="en-US" b="1" dirty="0" err="1" smtClean="0">
                <a:solidFill>
                  <a:srgbClr val="FF0000"/>
                </a:solidFill>
                <a:sym typeface="Wingdings" pitchFamily="2" charset="2"/>
              </a:rPr>
              <a:t>practise</a:t>
            </a:r>
            <a:r>
              <a:rPr lang="en-US" b="1" dirty="0" smtClean="0">
                <a:solidFill>
                  <a:srgbClr val="FF0000"/>
                </a:solidFill>
                <a:sym typeface="Wingdings" pitchFamily="2" charset="2"/>
              </a:rPr>
              <a:t>/ practice </a:t>
            </a:r>
            <a:r>
              <a:rPr lang="en-US" b="1" dirty="0" smtClean="0">
                <a:solidFill>
                  <a:schemeClr val="accent5">
                    <a:lumMod val="60000"/>
                    <a:lumOff val="40000"/>
                  </a:schemeClr>
                </a:solidFill>
                <a:sym typeface="Wingdings" pitchFamily="2" charset="2"/>
              </a:rPr>
              <a:t>/</a:t>
            </a:r>
            <a:r>
              <a:rPr lang="vi-VN" b="1" dirty="0" smtClean="0">
                <a:solidFill>
                  <a:schemeClr val="accent5">
                    <a:lumMod val="60000"/>
                    <a:lumOff val="40000"/>
                  </a:schemeClr>
                </a:solidFill>
              </a:rPr>
              <a:t>'præktis</a:t>
            </a:r>
            <a:r>
              <a:rPr lang="en-US" b="1" dirty="0" smtClean="0">
                <a:solidFill>
                  <a:schemeClr val="accent5">
                    <a:lumMod val="60000"/>
                    <a:lumOff val="40000"/>
                  </a:schemeClr>
                </a:solidFill>
              </a:rPr>
              <a:t>/ + </a:t>
            </a:r>
            <a:r>
              <a:rPr lang="en-US" b="1" dirty="0" err="1" smtClean="0">
                <a:solidFill>
                  <a:schemeClr val="accent5">
                    <a:lumMod val="60000"/>
                    <a:lumOff val="40000"/>
                  </a:schemeClr>
                </a:solidFill>
              </a:rPr>
              <a:t>V_ing</a:t>
            </a:r>
            <a:r>
              <a:rPr lang="en-US" b="1" dirty="0" smtClean="0">
                <a:solidFill>
                  <a:schemeClr val="accent5">
                    <a:lumMod val="60000"/>
                    <a:lumOff val="40000"/>
                  </a:schemeClr>
                </a:solidFill>
              </a:rPr>
              <a:t>: to do an activity regularly so that you can make your skill better.</a:t>
            </a:r>
          </a:p>
          <a:p>
            <a:pPr algn="l">
              <a:buFont typeface="Wingdings"/>
              <a:buChar char="à"/>
            </a:pPr>
            <a:r>
              <a:rPr lang="en-US" b="1" dirty="0" smtClean="0">
                <a:solidFill>
                  <a:srgbClr val="FF0000"/>
                </a:solidFill>
                <a:sym typeface="Wingdings" pitchFamily="2" charset="2"/>
              </a:rPr>
              <a:t>Practice </a:t>
            </a:r>
            <a:r>
              <a:rPr lang="en-US" b="1" dirty="0" smtClean="0">
                <a:solidFill>
                  <a:srgbClr val="00B0F0"/>
                </a:solidFill>
                <a:sym typeface="Wingdings" pitchFamily="2" charset="2"/>
              </a:rPr>
              <a:t>(n): </a:t>
            </a:r>
            <a:r>
              <a:rPr lang="en-US" b="1" dirty="0" smtClean="0">
                <a:solidFill>
                  <a:srgbClr val="00B0F0"/>
                </a:solidFill>
              </a:rPr>
              <a:t>doing an activity regularly so that you can make your skill better.</a:t>
            </a:r>
          </a:p>
          <a:p>
            <a:pPr algn="l"/>
            <a:r>
              <a:rPr lang="en-US" b="1" dirty="0" smtClean="0">
                <a:solidFill>
                  <a:srgbClr val="FFFF00"/>
                </a:solidFill>
              </a:rPr>
              <a:t>Ex: She usually practices playing the piano at night.</a:t>
            </a:r>
          </a:p>
          <a:p>
            <a:pPr algn="l"/>
            <a:r>
              <a:rPr lang="en-US" b="1" dirty="0" smtClean="0">
                <a:solidFill>
                  <a:srgbClr val="FFFF00"/>
                </a:solidFill>
              </a:rPr>
              <a:t> She has regular practices of playing the piano at night. </a:t>
            </a:r>
          </a:p>
          <a:p>
            <a:pPr algn="l"/>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blinds(horizontal)">
                                      <p:cBhvr>
                                        <p:cTn id="17" dur="5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par>
                                <p:cTn id="23" presetID="4" presetClass="entr" presetSubtype="16"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box(in)">
                                      <p:cBhvr>
                                        <p:cTn id="2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Hieu\Desktop\stadium.jpg"/>
          <p:cNvPicPr>
            <a:picLocks noChangeAspect="1" noChangeArrowheads="1"/>
          </p:cNvPicPr>
          <p:nvPr/>
        </p:nvPicPr>
        <p:blipFill>
          <a:blip r:embed="rId2"/>
          <a:srcRect/>
          <a:stretch>
            <a:fillRect/>
          </a:stretch>
        </p:blipFill>
        <p:spPr bwMode="auto">
          <a:xfrm>
            <a:off x="154556" y="500042"/>
            <a:ext cx="8727147" cy="5786478"/>
          </a:xfrm>
          <a:prstGeom prst="rect">
            <a:avLst/>
          </a:prstGeom>
          <a:noFill/>
        </p:spPr>
      </p:pic>
      <p:pic>
        <p:nvPicPr>
          <p:cNvPr id="41987" name="Picture 3" descr="C:\Users\Hieu\Desktop\stadium 2.jpg"/>
          <p:cNvPicPr>
            <a:picLocks noChangeAspect="1" noChangeArrowheads="1"/>
          </p:cNvPicPr>
          <p:nvPr/>
        </p:nvPicPr>
        <p:blipFill>
          <a:blip r:embed="rId3"/>
          <a:srcRect/>
          <a:stretch>
            <a:fillRect/>
          </a:stretch>
        </p:blipFill>
        <p:spPr bwMode="auto">
          <a:xfrm>
            <a:off x="0" y="500042"/>
            <a:ext cx="9144000" cy="6094512"/>
          </a:xfrm>
          <a:prstGeom prst="rect">
            <a:avLst/>
          </a:prstGeom>
          <a:noFill/>
        </p:spPr>
      </p:pic>
      <p:sp>
        <p:nvSpPr>
          <p:cNvPr id="6" name="Subtitle 2"/>
          <p:cNvSpPr txBox="1">
            <a:spLocks/>
          </p:cNvSpPr>
          <p:nvPr/>
        </p:nvSpPr>
        <p:spPr>
          <a:xfrm>
            <a:off x="500034" y="642918"/>
            <a:ext cx="8358246" cy="5857916"/>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3200" b="0" i="0" u="none" strike="noStrike" kern="1200" cap="none" spc="0" normalizeH="0" baseline="0" noProof="0" dirty="0" smtClean="0">
              <a:ln>
                <a:noFill/>
              </a:ln>
              <a:solidFill>
                <a:srgbClr val="FFC000"/>
              </a:solidFill>
              <a:effectLst/>
              <a:uLnTx/>
              <a:uFillTx/>
              <a:latin typeface="+mn-lt"/>
              <a:ea typeface="+mn-ea"/>
              <a:cs typeface="+mn-cs"/>
            </a:endParaRPr>
          </a:p>
          <a:p>
            <a:r>
              <a:rPr lang="en-US" sz="3200" b="1" dirty="0" smtClean="0">
                <a:solidFill>
                  <a:srgbClr val="FF0000"/>
                </a:solidFill>
              </a:rPr>
              <a:t>10/ Athletics field  </a:t>
            </a:r>
            <a:r>
              <a:rPr lang="en-US" sz="3200" dirty="0" smtClean="0">
                <a:solidFill>
                  <a:srgbClr val="FFC000"/>
                </a:solidFill>
              </a:rPr>
              <a:t>/</a:t>
            </a:r>
            <a:r>
              <a:rPr lang="vi-VN" sz="3200" dirty="0" smtClean="0">
                <a:solidFill>
                  <a:srgbClr val="FFC000"/>
                </a:solidFill>
              </a:rPr>
              <a:t>æ</a:t>
            </a:r>
            <a:r>
              <a:rPr lang="el-GR" sz="3200" dirty="0" smtClean="0">
                <a:solidFill>
                  <a:srgbClr val="FFC000"/>
                </a:solidFill>
              </a:rPr>
              <a:t>θ'</a:t>
            </a:r>
            <a:r>
              <a:rPr lang="vi-VN" sz="3200" dirty="0" smtClean="0">
                <a:solidFill>
                  <a:srgbClr val="FFC000"/>
                </a:solidFill>
              </a:rPr>
              <a:t>letiks</a:t>
            </a:r>
            <a:r>
              <a:rPr lang="en-US" sz="3200" dirty="0" smtClean="0">
                <a:solidFill>
                  <a:srgbClr val="FFC000"/>
                </a:solidFill>
              </a:rPr>
              <a:t> </a:t>
            </a:r>
            <a:r>
              <a:rPr lang="vi-VN" sz="3200" dirty="0" smtClean="0">
                <a:solidFill>
                  <a:srgbClr val="FFC000"/>
                </a:solidFill>
              </a:rPr>
              <a:t>fi:ld</a:t>
            </a:r>
            <a:r>
              <a:rPr lang="en-US" sz="3200" dirty="0" smtClean="0">
                <a:solidFill>
                  <a:srgbClr val="FFC000"/>
                </a:solidFill>
              </a:rPr>
              <a:t>/ = </a:t>
            </a:r>
            <a:r>
              <a:rPr lang="en-US" sz="3200" dirty="0" smtClean="0">
                <a:solidFill>
                  <a:srgbClr val="FFFF00"/>
                </a:solidFill>
              </a:rPr>
              <a:t> </a:t>
            </a:r>
          </a:p>
          <a:p>
            <a:endParaRPr lang="en-US" sz="3200" dirty="0" smtClean="0">
              <a:solidFill>
                <a:srgbClr val="FFC000"/>
              </a:solidFill>
            </a:endParaRPr>
          </a:p>
          <a:p>
            <a:pPr marL="342900" indent="-342900">
              <a:spcBef>
                <a:spcPct val="20000"/>
              </a:spcBef>
            </a:pPr>
            <a:r>
              <a:rPr lang="en-US" sz="3200" b="1" dirty="0" smtClean="0">
                <a:solidFill>
                  <a:srgbClr val="FFC000"/>
                </a:solidFill>
              </a:rPr>
              <a:t>My school has a big athletics field. </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3200" b="0" i="0" u="none" strike="noStrike" kern="1200" cap="none" spc="0" normalizeH="0" baseline="0" noProof="0" dirty="0">
              <a:ln>
                <a:noFill/>
              </a:ln>
              <a:solidFill>
                <a:srgbClr val="FFC000"/>
              </a:solidFill>
              <a:effectLst/>
              <a:uLnTx/>
              <a:uFillTx/>
              <a:latin typeface="+mn-lt"/>
              <a:ea typeface="+mn-ea"/>
              <a:cs typeface="+mn-cs"/>
            </a:endParaRPr>
          </a:p>
        </p:txBody>
      </p:sp>
      <p:sp>
        <p:nvSpPr>
          <p:cNvPr id="8" name="Subtitle 2"/>
          <p:cNvSpPr txBox="1">
            <a:spLocks/>
          </p:cNvSpPr>
          <p:nvPr/>
        </p:nvSpPr>
        <p:spPr>
          <a:xfrm>
            <a:off x="6286512" y="1000108"/>
            <a:ext cx="1928826" cy="857256"/>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4000" b="0" i="0" u="none" strike="noStrike" kern="1200" cap="none" spc="0" normalizeH="0" baseline="0" noProof="0" dirty="0" smtClean="0">
                <a:ln>
                  <a:noFill/>
                </a:ln>
                <a:solidFill>
                  <a:srgbClr val="FFFF00"/>
                </a:solidFill>
                <a:effectLst/>
                <a:uLnTx/>
                <a:uFillTx/>
                <a:latin typeface="+mn-lt"/>
                <a:ea typeface="+mn-ea"/>
                <a:cs typeface="+mn-cs"/>
              </a:rPr>
              <a:t>stadium</a:t>
            </a:r>
            <a:endParaRPr kumimoji="0" lang="en-US" sz="4000" b="0" i="0" u="none" strike="noStrike" kern="1200" cap="none" spc="0" normalizeH="0" baseline="0" noProof="0" dirty="0">
              <a:ln>
                <a:noFill/>
              </a:ln>
              <a:solidFill>
                <a:srgbClr val="FFFF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linds(horizontal)">
                                      <p:cBhvr>
                                        <p:cTn id="7" dur="500"/>
                                        <p:tgtEl>
                                          <p:spTgt spid="4198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987"/>
                                        </p:tgtEl>
                                        <p:attrNameLst>
                                          <p:attrName>style.visibility</p:attrName>
                                        </p:attrNameLst>
                                      </p:cBhvr>
                                      <p:to>
                                        <p:strVal val="visible"/>
                                      </p:to>
                                    </p:set>
                                    <p:animEffect transition="in" filter="blinds(horizontal)">
                                      <p:cBhvr>
                                        <p:cTn id="12" dur="500"/>
                                        <p:tgtEl>
                                          <p:spTgt spid="4198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linds(horizontal)">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blinds(horizontal)">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box(in)">
                                      <p:cBhvr>
                                        <p:cTn id="32" dur="500"/>
                                        <p:tgtEl>
                                          <p:spTgt spid="6">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Effect transition="in" filter="blinds(horizontal)">
                                      <p:cBhvr>
                                        <p:cTn id="37" dur="500"/>
                                        <p:tgtEl>
                                          <p:spTgt spid="8">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1987"/>
                                        </p:tgtEl>
                                        <p:attrNameLst>
                                          <p:attrName>style.visibility</p:attrName>
                                        </p:attrNameLst>
                                      </p:cBhvr>
                                      <p:to>
                                        <p:strVal val="visible"/>
                                      </p:to>
                                    </p:set>
                                    <p:animEffect transition="in" filter="blinds(horizontal)">
                                      <p:cBhvr>
                                        <p:cTn id="42" dur="500"/>
                                        <p:tgtEl>
                                          <p:spTgt spid="4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401080" cy="1417638"/>
          </a:xfrm>
        </p:spPr>
        <p:txBody>
          <a:bodyPr>
            <a:normAutofit fontScale="90000"/>
          </a:bodyPr>
          <a:lstStyle/>
          <a:p>
            <a:r>
              <a:rPr lang="en-US" u="sng" dirty="0" smtClean="0"/>
              <a:t>Part IV: </a:t>
            </a:r>
            <a:r>
              <a:rPr lang="en-US" dirty="0" smtClean="0"/>
              <a:t>Questions 5 through 8 refer to the following information.</a:t>
            </a:r>
            <a:endParaRPr lang="en-US" dirty="0"/>
          </a:p>
        </p:txBody>
      </p:sp>
      <p:sp>
        <p:nvSpPr>
          <p:cNvPr id="3" name="Content Placeholder 2"/>
          <p:cNvSpPr>
            <a:spLocks noGrp="1"/>
          </p:cNvSpPr>
          <p:nvPr>
            <p:ph idx="1"/>
          </p:nvPr>
        </p:nvSpPr>
        <p:spPr>
          <a:xfrm>
            <a:off x="0" y="1285860"/>
            <a:ext cx="9144000" cy="5572140"/>
          </a:xfrm>
        </p:spPr>
        <p:txBody>
          <a:bodyPr>
            <a:normAutofit fontScale="92500" lnSpcReduction="10000"/>
          </a:bodyPr>
          <a:lstStyle/>
          <a:p>
            <a:pPr>
              <a:buNone/>
            </a:pPr>
            <a:r>
              <a:rPr lang="en-US" sz="2700" dirty="0" smtClean="0"/>
              <a:t>You are never too young or too old to get involved in sports and exercise. In fact the sooner you start to (5)_____, the better.</a:t>
            </a:r>
          </a:p>
          <a:p>
            <a:pPr>
              <a:buNone/>
            </a:pPr>
            <a:r>
              <a:rPr lang="en-US" sz="2700" dirty="0" smtClean="0"/>
              <a:t>							 5. (A) exercising</a:t>
            </a:r>
          </a:p>
          <a:p>
            <a:pPr>
              <a:buNone/>
            </a:pPr>
            <a:r>
              <a:rPr lang="en-US" sz="2700" dirty="0" smtClean="0"/>
              <a:t>		        					     (B) sport </a:t>
            </a:r>
          </a:p>
          <a:p>
            <a:pPr>
              <a:buNone/>
            </a:pPr>
            <a:r>
              <a:rPr lang="en-US" sz="2700" dirty="0" smtClean="0"/>
              <a:t>		    					     (C) sporty</a:t>
            </a:r>
          </a:p>
          <a:p>
            <a:pPr>
              <a:buNone/>
            </a:pPr>
            <a:r>
              <a:rPr lang="en-US" sz="2700" dirty="0" smtClean="0"/>
              <a:t>		      					     (D) exercise</a:t>
            </a:r>
          </a:p>
          <a:p>
            <a:pPr>
              <a:buNone/>
            </a:pPr>
            <a:r>
              <a:rPr lang="en-US" sz="2700" dirty="0" smtClean="0"/>
              <a:t> According to some recent research, people who started sports at a young age were more likely to keep it up as they got older. This applied whether they were involved in (6)____ sports or not. </a:t>
            </a:r>
          </a:p>
          <a:p>
            <a:pPr>
              <a:buNone/>
            </a:pPr>
            <a:r>
              <a:rPr lang="en-US" sz="2700" dirty="0" smtClean="0"/>
              <a:t>							6. (A) competition</a:t>
            </a:r>
          </a:p>
          <a:p>
            <a:pPr>
              <a:buNone/>
            </a:pPr>
            <a:r>
              <a:rPr lang="en-US" sz="2700" dirty="0" smtClean="0"/>
              <a:t>					   		     (B) competitive</a:t>
            </a:r>
          </a:p>
          <a:p>
            <a:pPr>
              <a:buNone/>
            </a:pPr>
            <a:r>
              <a:rPr lang="en-US" sz="2700" dirty="0" smtClean="0"/>
              <a:t>					   		     (C) competing</a:t>
            </a:r>
          </a:p>
          <a:p>
            <a:pPr>
              <a:buNone/>
            </a:pPr>
            <a:r>
              <a:rPr lang="en-US" sz="2700" dirty="0" smtClean="0"/>
              <a:t>					   		     (D) competitions</a:t>
            </a:r>
          </a:p>
          <a:p>
            <a:pPr>
              <a:buNone/>
            </a:pPr>
            <a:endParaRPr lang="en-US" dirty="0" smtClean="0"/>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3829048" cy="928670"/>
          </a:xfrm>
        </p:spPr>
        <p:txBody>
          <a:bodyPr>
            <a:normAutofit/>
          </a:bodyPr>
          <a:lstStyle/>
          <a:p>
            <a:r>
              <a:rPr lang="en-US" u="sng" dirty="0" smtClean="0"/>
              <a:t>Part VI:</a:t>
            </a:r>
            <a:r>
              <a:rPr lang="en-US" dirty="0" smtClean="0"/>
              <a:t> (cont.)</a:t>
            </a:r>
            <a:endParaRPr lang="en-US" dirty="0"/>
          </a:p>
        </p:txBody>
      </p:sp>
      <p:sp>
        <p:nvSpPr>
          <p:cNvPr id="3" name="Content Placeholder 2"/>
          <p:cNvSpPr>
            <a:spLocks noGrp="1"/>
          </p:cNvSpPr>
          <p:nvPr>
            <p:ph idx="1"/>
          </p:nvPr>
        </p:nvSpPr>
        <p:spPr>
          <a:xfrm>
            <a:off x="0" y="1071546"/>
            <a:ext cx="9144000" cy="5786454"/>
          </a:xfrm>
        </p:spPr>
        <p:txBody>
          <a:bodyPr>
            <a:normAutofit fontScale="85000" lnSpcReduction="20000"/>
          </a:bodyPr>
          <a:lstStyle/>
          <a:p>
            <a:pPr>
              <a:buNone/>
            </a:pPr>
            <a:r>
              <a:rPr lang="en-US" sz="2900" dirty="0" smtClean="0"/>
              <a:t>In fact, people who did sports just for fun when they were younger were about 7% more (7)_____ to keep exercising when they were older. 	      </a:t>
            </a:r>
          </a:p>
          <a:p>
            <a:pPr>
              <a:buNone/>
            </a:pPr>
            <a:r>
              <a:rPr lang="en-US" sz="2900" dirty="0" smtClean="0"/>
              <a:t>				7. 	 (A) like</a:t>
            </a:r>
          </a:p>
          <a:p>
            <a:pPr>
              <a:buNone/>
            </a:pPr>
            <a:r>
              <a:rPr lang="en-US" sz="2900" dirty="0" smtClean="0"/>
              <a:t>					(B) likeable</a:t>
            </a:r>
          </a:p>
          <a:p>
            <a:pPr>
              <a:buNone/>
            </a:pPr>
            <a:r>
              <a:rPr lang="en-US" sz="2900" dirty="0" smtClean="0"/>
              <a:t>					(C) likely</a:t>
            </a:r>
          </a:p>
          <a:p>
            <a:pPr>
              <a:buNone/>
            </a:pPr>
            <a:r>
              <a:rPr lang="en-US" sz="2900" dirty="0" smtClean="0"/>
              <a:t>					(D) liking</a:t>
            </a:r>
          </a:p>
          <a:p>
            <a:pPr>
              <a:buNone/>
            </a:pPr>
            <a:r>
              <a:rPr lang="en-US" sz="2900" dirty="0" smtClean="0"/>
              <a:t>	Researchers believe this might be because some young people get burnt out from competition. However, even people who gave up sport because they felt burnt out tended to return to exercising (8)_______ years later. So start exercising now, if you want to be </a:t>
            </a:r>
          </a:p>
          <a:p>
            <a:pPr>
              <a:buNone/>
            </a:pPr>
            <a:r>
              <a:rPr lang="en-US" sz="2900" dirty="0" smtClean="0"/>
              <a:t>	8. (A) few</a:t>
            </a:r>
          </a:p>
          <a:p>
            <a:pPr>
              <a:buNone/>
            </a:pPr>
            <a:r>
              <a:rPr lang="en-US" sz="2900" dirty="0" smtClean="0"/>
              <a:t>	    (B) a few</a:t>
            </a:r>
          </a:p>
          <a:p>
            <a:pPr>
              <a:buNone/>
            </a:pPr>
            <a:r>
              <a:rPr lang="en-US" sz="2900" dirty="0" smtClean="0"/>
              <a:t>         (C) a</a:t>
            </a:r>
          </a:p>
          <a:p>
            <a:pPr>
              <a:buNone/>
            </a:pPr>
            <a:r>
              <a:rPr lang="en-US" sz="2900" dirty="0" smtClean="0"/>
              <a:t>	    (D) another</a:t>
            </a:r>
          </a:p>
          <a:p>
            <a:pPr>
              <a:buNone/>
            </a:pPr>
            <a:r>
              <a:rPr lang="en-US" sz="2900" dirty="0" smtClean="0"/>
              <a:t>strong and healthy later!</a:t>
            </a:r>
          </a:p>
          <a:p>
            <a:pPr>
              <a:buNone/>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642918"/>
            <a:ext cx="8358246" cy="5857916"/>
          </a:xfrm>
        </p:spPr>
        <p:txBody>
          <a:bodyPr/>
          <a:lstStyle/>
          <a:p>
            <a:pPr algn="l"/>
            <a:r>
              <a:rPr lang="en-US" b="1" dirty="0" smtClean="0"/>
              <a:t>You are never too young or too old to get involved in sports and exercise. </a:t>
            </a:r>
            <a:r>
              <a:rPr lang="en-US" b="1" dirty="0" smtClean="0">
                <a:solidFill>
                  <a:schemeClr val="tx2">
                    <a:lumMod val="60000"/>
                    <a:lumOff val="40000"/>
                  </a:schemeClr>
                </a:solidFill>
              </a:rPr>
              <a:t>In fact </a:t>
            </a:r>
            <a:r>
              <a:rPr lang="en-US" b="1" dirty="0" smtClean="0">
                <a:solidFill>
                  <a:srgbClr val="00B050"/>
                </a:solidFill>
              </a:rPr>
              <a:t>the sooner </a:t>
            </a:r>
            <a:r>
              <a:rPr lang="en-US" b="1" dirty="0" smtClean="0">
                <a:solidFill>
                  <a:srgbClr val="FF0000"/>
                </a:solidFill>
              </a:rPr>
              <a:t>you start to (5)_____</a:t>
            </a:r>
            <a:r>
              <a:rPr lang="en-US" b="1" dirty="0" smtClean="0"/>
              <a:t>, </a:t>
            </a:r>
            <a:r>
              <a:rPr lang="en-US" b="1" dirty="0" smtClean="0">
                <a:solidFill>
                  <a:srgbClr val="00B050"/>
                </a:solidFill>
              </a:rPr>
              <a:t>the better</a:t>
            </a:r>
            <a:r>
              <a:rPr lang="en-US" b="1" dirty="0" smtClean="0"/>
              <a:t>.</a:t>
            </a:r>
          </a:p>
          <a:p>
            <a:pPr algn="l"/>
            <a:r>
              <a:rPr lang="en-US" dirty="0" smtClean="0"/>
              <a:t> 5. (A) exercising</a:t>
            </a:r>
          </a:p>
          <a:p>
            <a:pPr algn="l"/>
            <a:r>
              <a:rPr lang="en-US" dirty="0" smtClean="0"/>
              <a:t>     (B) sport</a:t>
            </a:r>
          </a:p>
          <a:p>
            <a:pPr algn="l"/>
            <a:r>
              <a:rPr lang="en-US" dirty="0" smtClean="0"/>
              <a:t>     (C) sporty</a:t>
            </a:r>
          </a:p>
          <a:p>
            <a:pPr algn="l"/>
            <a:r>
              <a:rPr lang="en-US" dirty="0" smtClean="0"/>
              <a:t>     (D) exercise</a:t>
            </a:r>
          </a:p>
          <a:p>
            <a:endParaRPr lang="en-US" dirty="0"/>
          </a:p>
        </p:txBody>
      </p:sp>
      <p:sp>
        <p:nvSpPr>
          <p:cNvPr id="4" name="Rectangle 3"/>
          <p:cNvSpPr/>
          <p:nvPr/>
        </p:nvSpPr>
        <p:spPr>
          <a:xfrm>
            <a:off x="3357554" y="2143116"/>
            <a:ext cx="5786446" cy="192882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u="sng" dirty="0" smtClean="0">
                <a:solidFill>
                  <a:schemeClr val="accent1"/>
                </a:solidFill>
              </a:rPr>
              <a:t>Ex: </a:t>
            </a:r>
            <a:r>
              <a:rPr lang="en-US" sz="3000" b="1" dirty="0" smtClean="0">
                <a:solidFill>
                  <a:schemeClr val="accent1"/>
                </a:solidFill>
              </a:rPr>
              <a:t>We</a:t>
            </a:r>
            <a:r>
              <a:rPr lang="en-US" sz="3000" b="1" dirty="0" smtClean="0">
                <a:solidFill>
                  <a:schemeClr val="tx1"/>
                </a:solidFill>
              </a:rPr>
              <a:t> </a:t>
            </a:r>
            <a:r>
              <a:rPr lang="en-US" sz="3000" b="1" dirty="0" smtClean="0">
                <a:solidFill>
                  <a:srgbClr val="C00000"/>
                </a:solidFill>
              </a:rPr>
              <a:t>start to learn </a:t>
            </a:r>
            <a:r>
              <a:rPr lang="en-US" sz="3000" b="1" dirty="0" smtClean="0">
                <a:solidFill>
                  <a:schemeClr val="accent2">
                    <a:lumMod val="60000"/>
                    <a:lumOff val="40000"/>
                  </a:schemeClr>
                </a:solidFill>
              </a:rPr>
              <a:t>English</a:t>
            </a:r>
            <a:r>
              <a:rPr lang="en-US" sz="3000" b="1" dirty="0" smtClean="0">
                <a:solidFill>
                  <a:schemeClr val="tx1"/>
                </a:solidFill>
              </a:rPr>
              <a:t> </a:t>
            </a:r>
            <a:r>
              <a:rPr lang="en-US" sz="3000" b="1" dirty="0" smtClean="0">
                <a:solidFill>
                  <a:schemeClr val="accent3"/>
                </a:solidFill>
              </a:rPr>
              <a:t>at 12:30 p.m. on Monday.</a:t>
            </a:r>
          </a:p>
          <a:p>
            <a:r>
              <a:rPr lang="en-US" sz="3000" b="1" dirty="0" smtClean="0">
                <a:solidFill>
                  <a:schemeClr val="accent1"/>
                </a:solidFill>
              </a:rPr>
              <a:t>We</a:t>
            </a:r>
            <a:r>
              <a:rPr lang="en-US" sz="3000" b="1" dirty="0" smtClean="0">
                <a:solidFill>
                  <a:schemeClr val="tx1"/>
                </a:solidFill>
              </a:rPr>
              <a:t> </a:t>
            </a:r>
            <a:r>
              <a:rPr lang="en-US" sz="3000" b="1" dirty="0" smtClean="0">
                <a:solidFill>
                  <a:srgbClr val="C00000"/>
                </a:solidFill>
              </a:rPr>
              <a:t>start learning </a:t>
            </a:r>
            <a:r>
              <a:rPr lang="en-US" sz="3000" b="1" dirty="0" smtClean="0">
                <a:solidFill>
                  <a:schemeClr val="accent2">
                    <a:lumMod val="60000"/>
                    <a:lumOff val="40000"/>
                  </a:schemeClr>
                </a:solidFill>
              </a:rPr>
              <a:t>English</a:t>
            </a:r>
            <a:r>
              <a:rPr lang="en-US" sz="3000" b="1" dirty="0" smtClean="0">
                <a:solidFill>
                  <a:schemeClr val="tx1"/>
                </a:solidFill>
              </a:rPr>
              <a:t> </a:t>
            </a:r>
            <a:r>
              <a:rPr lang="en-US" sz="3000" b="1" dirty="0" smtClean="0">
                <a:solidFill>
                  <a:schemeClr val="accent3"/>
                </a:solidFill>
              </a:rPr>
              <a:t>at 12:30 p.m. on Monday.</a:t>
            </a:r>
            <a:endParaRPr lang="en-US" sz="3000" b="1" dirty="0">
              <a:solidFill>
                <a:schemeClr val="accent3"/>
              </a:solidFill>
            </a:endParaRPr>
          </a:p>
        </p:txBody>
      </p:sp>
      <p:sp>
        <p:nvSpPr>
          <p:cNvPr id="5" name="Rectangle 4"/>
          <p:cNvSpPr/>
          <p:nvPr/>
        </p:nvSpPr>
        <p:spPr>
          <a:xfrm>
            <a:off x="3429024" y="4429132"/>
            <a:ext cx="5572132" cy="15716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t>to start </a:t>
            </a:r>
            <a:r>
              <a:rPr lang="en-US" sz="2800" dirty="0" smtClean="0"/>
              <a:t>/</a:t>
            </a:r>
            <a:r>
              <a:rPr lang="vi-VN" sz="2800" dirty="0" smtClean="0"/>
              <a:t>stɑ:t</a:t>
            </a:r>
            <a:r>
              <a:rPr lang="en-US" sz="2800" dirty="0" smtClean="0"/>
              <a:t>/ </a:t>
            </a:r>
            <a:r>
              <a:rPr lang="en-US" sz="3000" dirty="0" smtClean="0"/>
              <a:t> + to V / V-</a:t>
            </a:r>
            <a:r>
              <a:rPr lang="en-US" sz="3000" dirty="0" err="1" smtClean="0"/>
              <a:t>ing</a:t>
            </a:r>
            <a:r>
              <a:rPr lang="en-US" sz="3000" dirty="0" smtClean="0"/>
              <a:t> = to begin  doing or using </a:t>
            </a:r>
            <a:r>
              <a:rPr lang="en-US" sz="3000" dirty="0" err="1" smtClean="0"/>
              <a:t>sth</a:t>
            </a:r>
            <a:r>
              <a:rPr lang="en-US" sz="3000" dirty="0" smtClean="0"/>
              <a:t>. </a:t>
            </a:r>
            <a:endParaRPr lang="en-US" sz="3000" dirty="0"/>
          </a:p>
        </p:txBody>
      </p:sp>
      <p:sp>
        <p:nvSpPr>
          <p:cNvPr id="7" name="Rectangle 6"/>
          <p:cNvSpPr/>
          <p:nvPr/>
        </p:nvSpPr>
        <p:spPr>
          <a:xfrm>
            <a:off x="1000100" y="4000504"/>
            <a:ext cx="2143140" cy="64294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solidFill>
                  <a:schemeClr val="tx1"/>
                </a:solidFill>
              </a:rPr>
              <a:t>(D) exercise</a:t>
            </a:r>
            <a:endParaRPr lang="en-US" sz="3000" dirty="0">
              <a:solidFill>
                <a:schemeClr val="tx1"/>
              </a:solidFill>
            </a:endParaRPr>
          </a:p>
        </p:txBody>
      </p:sp>
      <p:sp>
        <p:nvSpPr>
          <p:cNvPr id="9" name="Flowchart: Punched Tape 8"/>
          <p:cNvSpPr/>
          <p:nvPr/>
        </p:nvSpPr>
        <p:spPr>
          <a:xfrm>
            <a:off x="0" y="0"/>
            <a:ext cx="5286380" cy="785794"/>
          </a:xfrm>
          <a:prstGeom prst="flowChartPunchedTap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Part VI: questions 5 through 8  </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85794"/>
            <a:ext cx="9144000" cy="6072206"/>
          </a:xfrm>
        </p:spPr>
        <p:txBody>
          <a:bodyPr>
            <a:normAutofit/>
          </a:bodyPr>
          <a:lstStyle/>
          <a:p>
            <a:pPr>
              <a:buNone/>
            </a:pPr>
            <a:r>
              <a:rPr lang="en-US" b="1" dirty="0" smtClean="0">
                <a:solidFill>
                  <a:schemeClr val="accent3"/>
                </a:solidFill>
              </a:rPr>
              <a:t>This applied </a:t>
            </a:r>
            <a:r>
              <a:rPr lang="en-US" b="1" dirty="0" smtClean="0">
                <a:solidFill>
                  <a:schemeClr val="tx1">
                    <a:lumMod val="50000"/>
                    <a:lumOff val="50000"/>
                  </a:schemeClr>
                </a:solidFill>
              </a:rPr>
              <a:t>whether</a:t>
            </a:r>
            <a:r>
              <a:rPr lang="en-US" b="1" dirty="0" smtClean="0"/>
              <a:t> </a:t>
            </a:r>
            <a:r>
              <a:rPr lang="en-US" b="1" dirty="0" smtClean="0">
                <a:solidFill>
                  <a:schemeClr val="accent1"/>
                </a:solidFill>
              </a:rPr>
              <a:t>they</a:t>
            </a:r>
            <a:r>
              <a:rPr lang="en-US" b="1" dirty="0" smtClean="0"/>
              <a:t> </a:t>
            </a:r>
            <a:r>
              <a:rPr lang="en-US" b="1" dirty="0" smtClean="0">
                <a:solidFill>
                  <a:srgbClr val="FF0000"/>
                </a:solidFill>
              </a:rPr>
              <a:t>were involved in (6)____ </a:t>
            </a:r>
            <a:r>
              <a:rPr lang="en-US" b="1" dirty="0" smtClean="0">
                <a:solidFill>
                  <a:schemeClr val="accent2"/>
                </a:solidFill>
              </a:rPr>
              <a:t>sports</a:t>
            </a:r>
            <a:r>
              <a:rPr lang="en-US" b="1" dirty="0" smtClean="0">
                <a:solidFill>
                  <a:srgbClr val="FF0000"/>
                </a:solidFill>
              </a:rPr>
              <a:t> </a:t>
            </a:r>
            <a:r>
              <a:rPr lang="en-US" b="1" dirty="0" smtClean="0"/>
              <a:t>or not. </a:t>
            </a:r>
          </a:p>
          <a:p>
            <a:pPr>
              <a:buNone/>
            </a:pPr>
            <a:r>
              <a:rPr lang="en-US" dirty="0" smtClean="0"/>
              <a:t>6. (A) competition</a:t>
            </a:r>
          </a:p>
          <a:p>
            <a:pPr>
              <a:buNone/>
            </a:pPr>
            <a:r>
              <a:rPr lang="en-US" dirty="0" smtClean="0"/>
              <a:t>	 (B) competitive</a:t>
            </a:r>
          </a:p>
          <a:p>
            <a:pPr>
              <a:buNone/>
            </a:pPr>
            <a:r>
              <a:rPr lang="en-US" dirty="0" smtClean="0"/>
              <a:t>	 (C) competing</a:t>
            </a:r>
          </a:p>
          <a:p>
            <a:pPr>
              <a:buNone/>
            </a:pPr>
            <a:r>
              <a:rPr lang="en-US" dirty="0" smtClean="0"/>
              <a:t>	 (D) competitions</a:t>
            </a:r>
            <a:endParaRPr lang="en-US" dirty="0"/>
          </a:p>
        </p:txBody>
      </p:sp>
      <p:sp>
        <p:nvSpPr>
          <p:cNvPr id="5" name="Rectangle 4"/>
          <p:cNvSpPr/>
          <p:nvPr/>
        </p:nvSpPr>
        <p:spPr>
          <a:xfrm>
            <a:off x="3500430" y="1428736"/>
            <a:ext cx="5643570" cy="3500462"/>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b="1" dirty="0" smtClean="0">
                <a:solidFill>
                  <a:schemeClr val="tx1"/>
                </a:solidFill>
              </a:rPr>
              <a:t>To get/be involved in </a:t>
            </a:r>
            <a:r>
              <a:rPr lang="en-US" sz="3000" b="1" dirty="0" err="1" smtClean="0">
                <a:solidFill>
                  <a:schemeClr val="tx1"/>
                </a:solidFill>
              </a:rPr>
              <a:t>sth</a:t>
            </a:r>
            <a:r>
              <a:rPr lang="en-US" sz="3000" b="1" dirty="0" smtClean="0">
                <a:solidFill>
                  <a:schemeClr val="tx1"/>
                </a:solidFill>
              </a:rPr>
              <a:t>: </a:t>
            </a:r>
          </a:p>
          <a:p>
            <a:r>
              <a:rPr lang="en-US" sz="3000" b="1" dirty="0" smtClean="0">
                <a:solidFill>
                  <a:schemeClr val="tx1"/>
                </a:solidFill>
              </a:rPr>
              <a:t>compet</a:t>
            </a:r>
            <a:r>
              <a:rPr lang="en-US" sz="3000" b="1" dirty="0" smtClean="0">
                <a:solidFill>
                  <a:schemeClr val="accent2"/>
                </a:solidFill>
              </a:rPr>
              <a:t>ition </a:t>
            </a:r>
            <a:r>
              <a:rPr lang="en-US" sz="3000" b="1" dirty="0" smtClean="0">
                <a:solidFill>
                  <a:srgbClr val="FFC000"/>
                </a:solidFill>
              </a:rPr>
              <a:t>/</a:t>
            </a:r>
            <a:r>
              <a:rPr lang="vi-VN" sz="3000" b="1" dirty="0" smtClean="0">
                <a:solidFill>
                  <a:srgbClr val="FFC000"/>
                </a:solidFill>
              </a:rPr>
              <a:t>kɔmp∂'ti∫n</a:t>
            </a:r>
            <a:r>
              <a:rPr lang="en-US" sz="3000" b="1" dirty="0" smtClean="0">
                <a:solidFill>
                  <a:srgbClr val="FFC000"/>
                </a:solidFill>
              </a:rPr>
              <a:t>/ </a:t>
            </a:r>
            <a:r>
              <a:rPr lang="en-US" sz="3000" b="1" dirty="0" smtClean="0"/>
              <a:t>(n)</a:t>
            </a:r>
          </a:p>
          <a:p>
            <a:r>
              <a:rPr lang="en-US" sz="3000" b="1" dirty="0" smtClean="0">
                <a:sym typeface="Wingdings" pitchFamily="2" charset="2"/>
              </a:rPr>
              <a:t></a:t>
            </a:r>
            <a:r>
              <a:rPr lang="en-US" sz="3000" b="1" dirty="0" smtClean="0">
                <a:solidFill>
                  <a:schemeClr val="tx1"/>
                </a:solidFill>
              </a:rPr>
              <a:t>Competitions</a:t>
            </a:r>
            <a:r>
              <a:rPr lang="en-US" sz="3000" b="1" dirty="0" smtClean="0"/>
              <a:t> (plural)</a:t>
            </a:r>
          </a:p>
          <a:p>
            <a:r>
              <a:rPr lang="en-US" sz="3000" b="1" dirty="0" smtClean="0">
                <a:solidFill>
                  <a:schemeClr val="tx1"/>
                </a:solidFill>
              </a:rPr>
              <a:t>compet</a:t>
            </a:r>
            <a:r>
              <a:rPr lang="en-US" sz="3000" b="1" dirty="0" smtClean="0">
                <a:solidFill>
                  <a:schemeClr val="accent2"/>
                </a:solidFill>
              </a:rPr>
              <a:t>itive</a:t>
            </a:r>
            <a:r>
              <a:rPr lang="en-US" sz="3000" b="1" dirty="0" smtClean="0"/>
              <a:t> </a:t>
            </a:r>
            <a:r>
              <a:rPr lang="en-US" sz="3000" b="1" dirty="0" smtClean="0">
                <a:solidFill>
                  <a:srgbClr val="FFC000"/>
                </a:solidFill>
              </a:rPr>
              <a:t>/</a:t>
            </a:r>
            <a:r>
              <a:rPr lang="vi-VN" sz="3000" b="1" dirty="0" smtClean="0">
                <a:solidFill>
                  <a:srgbClr val="FFC000"/>
                </a:solidFill>
              </a:rPr>
              <a:t>kəm'pet ∂ tiv]</a:t>
            </a:r>
            <a:r>
              <a:rPr lang="en-US" sz="3000" b="1" dirty="0" smtClean="0">
                <a:solidFill>
                  <a:srgbClr val="FFC000"/>
                </a:solidFill>
              </a:rPr>
              <a:t> </a:t>
            </a:r>
            <a:r>
              <a:rPr lang="en-US" sz="3000" b="1" dirty="0" smtClean="0">
                <a:solidFill>
                  <a:schemeClr val="bg1"/>
                </a:solidFill>
              </a:rPr>
              <a:t>(</a:t>
            </a:r>
            <a:r>
              <a:rPr lang="en-US" sz="3000" b="1" dirty="0" err="1" smtClean="0">
                <a:solidFill>
                  <a:schemeClr val="bg1"/>
                </a:solidFill>
              </a:rPr>
              <a:t>adj</a:t>
            </a:r>
            <a:r>
              <a:rPr lang="en-US" sz="3000" b="1" dirty="0" smtClean="0">
                <a:solidFill>
                  <a:schemeClr val="bg1"/>
                </a:solidFill>
              </a:rPr>
              <a:t>)</a:t>
            </a:r>
          </a:p>
          <a:p>
            <a:r>
              <a:rPr lang="en-US" sz="3000" b="1" dirty="0" smtClean="0">
                <a:solidFill>
                  <a:schemeClr val="tx1"/>
                </a:solidFill>
              </a:rPr>
              <a:t>compet</a:t>
            </a:r>
            <a:r>
              <a:rPr lang="en-US" sz="3000" b="1" dirty="0" smtClean="0">
                <a:solidFill>
                  <a:srgbClr val="C00000"/>
                </a:solidFill>
              </a:rPr>
              <a:t>e</a:t>
            </a:r>
            <a:r>
              <a:rPr lang="en-US" sz="3000" b="1" dirty="0" smtClean="0"/>
              <a:t> </a:t>
            </a:r>
            <a:r>
              <a:rPr lang="en-US" sz="3000" b="1" dirty="0" smtClean="0">
                <a:solidFill>
                  <a:srgbClr val="FFC000"/>
                </a:solidFill>
              </a:rPr>
              <a:t>/</a:t>
            </a:r>
            <a:r>
              <a:rPr lang="vi-VN" sz="3000" b="1" dirty="0" smtClean="0">
                <a:solidFill>
                  <a:srgbClr val="FFC000"/>
                </a:solidFill>
              </a:rPr>
              <a:t>kəm'pi:t</a:t>
            </a:r>
            <a:r>
              <a:rPr lang="en-US" sz="3000" b="1" dirty="0" smtClean="0">
                <a:solidFill>
                  <a:srgbClr val="FFC000"/>
                </a:solidFill>
              </a:rPr>
              <a:t>/ (v)</a:t>
            </a:r>
          </a:p>
          <a:p>
            <a:pPr>
              <a:buFont typeface="Wingdings"/>
              <a:buChar char="à"/>
            </a:pPr>
            <a:r>
              <a:rPr lang="en-US" sz="3000" b="1" dirty="0" smtClean="0">
                <a:solidFill>
                  <a:schemeClr val="bg2">
                    <a:lumMod val="50000"/>
                  </a:schemeClr>
                </a:solidFill>
                <a:sym typeface="Wingdings" pitchFamily="2" charset="2"/>
              </a:rPr>
              <a:t>competing (</a:t>
            </a:r>
            <a:r>
              <a:rPr lang="en-US" sz="3000" b="1" dirty="0" err="1" smtClean="0">
                <a:solidFill>
                  <a:schemeClr val="bg2">
                    <a:lumMod val="50000"/>
                  </a:schemeClr>
                </a:solidFill>
                <a:sym typeface="Wingdings" pitchFamily="2" charset="2"/>
              </a:rPr>
              <a:t>V_ing</a:t>
            </a:r>
            <a:r>
              <a:rPr lang="en-US" sz="3000" b="1" dirty="0" smtClean="0">
                <a:solidFill>
                  <a:schemeClr val="bg2">
                    <a:lumMod val="50000"/>
                  </a:schemeClr>
                </a:solidFill>
                <a:sym typeface="Wingdings" pitchFamily="2" charset="2"/>
              </a:rPr>
              <a:t>)</a:t>
            </a:r>
          </a:p>
          <a:p>
            <a:pPr>
              <a:buFont typeface="Wingdings"/>
              <a:buChar char="à"/>
            </a:pPr>
            <a:r>
              <a:rPr lang="en-US" sz="3000" b="1" dirty="0" smtClean="0">
                <a:solidFill>
                  <a:schemeClr val="bg2">
                    <a:lumMod val="50000"/>
                  </a:schemeClr>
                </a:solidFill>
                <a:sym typeface="Wingdings" pitchFamily="2" charset="2"/>
              </a:rPr>
              <a:t> competed (</a:t>
            </a:r>
            <a:r>
              <a:rPr lang="en-US" sz="3000" b="1" dirty="0" err="1" smtClean="0">
                <a:solidFill>
                  <a:schemeClr val="bg2">
                    <a:lumMod val="50000"/>
                  </a:schemeClr>
                </a:solidFill>
                <a:sym typeface="Wingdings" pitchFamily="2" charset="2"/>
              </a:rPr>
              <a:t>V_ed</a:t>
            </a:r>
            <a:r>
              <a:rPr lang="en-US" sz="3000" b="1" dirty="0" smtClean="0">
                <a:solidFill>
                  <a:schemeClr val="bg2">
                    <a:lumMod val="50000"/>
                  </a:schemeClr>
                </a:solidFill>
                <a:sym typeface="Wingdings" pitchFamily="2" charset="2"/>
              </a:rPr>
              <a:t>)</a:t>
            </a:r>
          </a:p>
        </p:txBody>
      </p:sp>
      <p:sp>
        <p:nvSpPr>
          <p:cNvPr id="6" name="Rectangle 5"/>
          <p:cNvSpPr/>
          <p:nvPr/>
        </p:nvSpPr>
        <p:spPr>
          <a:xfrm>
            <a:off x="2428860" y="5072074"/>
            <a:ext cx="2286016" cy="78581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smtClean="0">
                <a:solidFill>
                  <a:srgbClr val="FF0000"/>
                </a:solidFill>
              </a:rPr>
              <a:t>Adjective</a:t>
            </a:r>
            <a:endParaRPr lang="en-US" sz="3000" dirty="0">
              <a:solidFill>
                <a:srgbClr val="FF0000"/>
              </a:solidFill>
            </a:endParaRPr>
          </a:p>
        </p:txBody>
      </p:sp>
      <p:sp>
        <p:nvSpPr>
          <p:cNvPr id="7" name="Rectangle 6"/>
          <p:cNvSpPr/>
          <p:nvPr/>
        </p:nvSpPr>
        <p:spPr>
          <a:xfrm>
            <a:off x="6143636" y="5072074"/>
            <a:ext cx="2286016" cy="78581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smtClean="0">
                <a:solidFill>
                  <a:srgbClr val="FF0000"/>
                </a:solidFill>
              </a:rPr>
              <a:t>Noun</a:t>
            </a:r>
            <a:endParaRPr lang="en-US" sz="3000" dirty="0">
              <a:solidFill>
                <a:srgbClr val="FF0000"/>
              </a:solidFill>
            </a:endParaRPr>
          </a:p>
        </p:txBody>
      </p:sp>
      <p:sp>
        <p:nvSpPr>
          <p:cNvPr id="9" name="Rectangle 8"/>
          <p:cNvSpPr/>
          <p:nvPr/>
        </p:nvSpPr>
        <p:spPr>
          <a:xfrm>
            <a:off x="4214810" y="5929330"/>
            <a:ext cx="2214578" cy="6429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smtClean="0">
                <a:solidFill>
                  <a:schemeClr val="tx1"/>
                </a:solidFill>
              </a:rPr>
              <a:t>modifies</a:t>
            </a:r>
            <a:endParaRPr lang="en-US" sz="3000" dirty="0">
              <a:solidFill>
                <a:schemeClr val="tx1"/>
              </a:solidFill>
            </a:endParaRPr>
          </a:p>
        </p:txBody>
      </p:sp>
      <p:sp>
        <p:nvSpPr>
          <p:cNvPr id="8" name="Curved Up Arrow 7"/>
          <p:cNvSpPr/>
          <p:nvPr/>
        </p:nvSpPr>
        <p:spPr>
          <a:xfrm>
            <a:off x="3571868" y="5857892"/>
            <a:ext cx="3786214" cy="71438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Plus 9"/>
          <p:cNvSpPr/>
          <p:nvPr/>
        </p:nvSpPr>
        <p:spPr>
          <a:xfrm>
            <a:off x="5000628" y="5072074"/>
            <a:ext cx="857256" cy="857256"/>
          </a:xfrm>
          <a:prstGeom prst="mathPlus">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050"/>
              </a:solidFill>
            </a:endParaRPr>
          </a:p>
        </p:txBody>
      </p:sp>
      <p:sp>
        <p:nvSpPr>
          <p:cNvPr id="11" name="Rectangle 10"/>
          <p:cNvSpPr/>
          <p:nvPr/>
        </p:nvSpPr>
        <p:spPr>
          <a:xfrm>
            <a:off x="500034" y="2428868"/>
            <a:ext cx="2643206" cy="64294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solidFill>
                  <a:schemeClr val="tx1"/>
                </a:solidFill>
              </a:rPr>
              <a:t>(B) competitive</a:t>
            </a:r>
            <a:endParaRPr lang="en-US" sz="3000" dirty="0">
              <a:solidFill>
                <a:schemeClr val="tx1"/>
              </a:solidFill>
            </a:endParaRPr>
          </a:p>
        </p:txBody>
      </p:sp>
      <p:sp>
        <p:nvSpPr>
          <p:cNvPr id="13" name="Flowchart: Punched Tape 12"/>
          <p:cNvSpPr/>
          <p:nvPr/>
        </p:nvSpPr>
        <p:spPr>
          <a:xfrm>
            <a:off x="0" y="0"/>
            <a:ext cx="5286380" cy="785794"/>
          </a:xfrm>
          <a:prstGeom prst="flowChartPunchedTap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Part VI: questions 5 through 8  </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ox(in)">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linds(horizontal)">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blinds(horizontal)">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blinds(horizontal)">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blinds(horizontal)">
                                      <p:cBhvr>
                                        <p:cTn id="37" dur="500"/>
                                        <p:tgtEl>
                                          <p:spTgt spid="5">
                                            <p:txEl>
                                              <p:pRg st="5" end="5"/>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5">
                                            <p:txEl>
                                              <p:pRg st="6" end="6"/>
                                            </p:txEl>
                                          </p:spTgt>
                                        </p:tgtEl>
                                        <p:attrNameLst>
                                          <p:attrName>style.visibility</p:attrName>
                                        </p:attrNameLst>
                                      </p:cBhvr>
                                      <p:to>
                                        <p:strVal val="visible"/>
                                      </p:to>
                                    </p:set>
                                    <p:animEffect transition="in" filter="blinds(horizontal)">
                                      <p:cBhvr>
                                        <p:cTn id="40" dur="500"/>
                                        <p:tgtEl>
                                          <p:spTgt spid="5">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horizontal)">
                                      <p:cBhvr>
                                        <p:cTn id="45" dur="50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linds(horizontal)">
                                      <p:cBhvr>
                                        <p:cTn id="50" dur="5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horizontal)">
                                      <p:cBhvr>
                                        <p:cTn id="55" dur="500"/>
                                        <p:tgtEl>
                                          <p:spTgt spid="6"/>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blinds(horizontal)">
                                      <p:cBhvr>
                                        <p:cTn id="60" dur="500"/>
                                        <p:tgtEl>
                                          <p:spTgt spid="8"/>
                                        </p:tgtEl>
                                      </p:cBhvr>
                                    </p:animEffec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blinds(horizontal)">
                                      <p:cBhvr>
                                        <p:cTn id="65" dur="500"/>
                                        <p:tgtEl>
                                          <p:spTgt spid="9"/>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horizontal)">
                                      <p:cBhvr>
                                        <p:cTn id="70" dur="500"/>
                                        <p:tgtEl>
                                          <p:spTgt spid="11"/>
                                        </p:tgtEl>
                                      </p:cBhvr>
                                    </p:animEffect>
                                  </p:childTnLst>
                                </p:cTn>
                              </p:par>
                            </p:childTnLst>
                          </p:cTn>
                        </p:par>
                      </p:childTnLst>
                    </p:cTn>
                  </p:par>
                  <p:par>
                    <p:cTn id="71" fill="hold">
                      <p:stCondLst>
                        <p:cond delay="indefinite"/>
                      </p:stCondLst>
                      <p:childTnLst>
                        <p:par>
                          <p:cTn id="72" fill="hold">
                            <p:stCondLst>
                              <p:cond delay="0"/>
                            </p:stCondLst>
                            <p:childTnLst>
                              <p:par>
                                <p:cTn id="73" presetID="3" presetClass="entr" presetSubtype="10" fill="hold" grpId="0" nodeType="clickEffect">
                                  <p:stCondLst>
                                    <p:cond delay="0"/>
                                  </p:stCondLst>
                                  <p:childTnLst>
                                    <p:set>
                                      <p:cBhvr>
                                        <p:cTn id="74" dur="1" fill="hold">
                                          <p:stCondLst>
                                            <p:cond delay="0"/>
                                          </p:stCondLst>
                                        </p:cTn>
                                        <p:tgtEl>
                                          <p:spTgt spid="5">
                                            <p:bg/>
                                          </p:spTgt>
                                        </p:tgtEl>
                                        <p:attrNameLst>
                                          <p:attrName>style.visibility</p:attrName>
                                        </p:attrNameLst>
                                      </p:cBhvr>
                                      <p:to>
                                        <p:strVal val="visible"/>
                                      </p:to>
                                    </p:set>
                                    <p:animEffect transition="in" filter="blinds(horizontal)">
                                      <p:cBhvr>
                                        <p:cTn id="75" dur="500"/>
                                        <p:tgtEl>
                                          <p:spTgt spid="5">
                                            <p:bg/>
                                          </p:spTgt>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5">
                                            <p:txEl>
                                              <p:pRg st="0" end="0"/>
                                            </p:txEl>
                                          </p:spTgt>
                                        </p:tgtEl>
                                        <p:attrNameLst>
                                          <p:attrName>style.visibility</p:attrName>
                                        </p:attrNameLst>
                                      </p:cBhvr>
                                      <p:to>
                                        <p:strVal val="visible"/>
                                      </p:to>
                                    </p:set>
                                    <p:animEffect transition="in" filter="blinds(horizontal)">
                                      <p:cBhvr>
                                        <p:cTn id="78" dur="500"/>
                                        <p:tgtEl>
                                          <p:spTgt spid="5">
                                            <p:txEl>
                                              <p:pRg st="0" end="0"/>
                                            </p:txEl>
                                          </p:spTgt>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5">
                                            <p:txEl>
                                              <p:pRg st="1" end="1"/>
                                            </p:txEl>
                                          </p:spTgt>
                                        </p:tgtEl>
                                        <p:attrNameLst>
                                          <p:attrName>style.visibility</p:attrName>
                                        </p:attrNameLst>
                                      </p:cBhvr>
                                      <p:to>
                                        <p:strVal val="visible"/>
                                      </p:to>
                                    </p:set>
                                    <p:animEffect transition="in" filter="blinds(horizontal)">
                                      <p:cBhvr>
                                        <p:cTn id="81" dur="500"/>
                                        <p:tgtEl>
                                          <p:spTgt spid="5">
                                            <p:txEl>
                                              <p:pRg st="1" end="1"/>
                                            </p:txEl>
                                          </p:spTgt>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5">
                                            <p:txEl>
                                              <p:pRg st="2" end="2"/>
                                            </p:txEl>
                                          </p:spTgt>
                                        </p:tgtEl>
                                        <p:attrNameLst>
                                          <p:attrName>style.visibility</p:attrName>
                                        </p:attrNameLst>
                                      </p:cBhvr>
                                      <p:to>
                                        <p:strVal val="visible"/>
                                      </p:to>
                                    </p:set>
                                    <p:animEffect transition="in" filter="blinds(horizontal)">
                                      <p:cBhvr>
                                        <p:cTn id="84" dur="500"/>
                                        <p:tgtEl>
                                          <p:spTgt spid="5">
                                            <p:txEl>
                                              <p:pRg st="2" end="2"/>
                                            </p:txEl>
                                          </p:spTgt>
                                        </p:tgtEl>
                                      </p:cBhvr>
                                    </p:animEffect>
                                  </p:childTnLst>
                                </p:cTn>
                              </p:par>
                              <p:par>
                                <p:cTn id="85" presetID="3" presetClass="entr" presetSubtype="10" fill="hold" grpId="0" nodeType="withEffect">
                                  <p:stCondLst>
                                    <p:cond delay="0"/>
                                  </p:stCondLst>
                                  <p:childTnLst>
                                    <p:set>
                                      <p:cBhvr>
                                        <p:cTn id="86" dur="1" fill="hold">
                                          <p:stCondLst>
                                            <p:cond delay="0"/>
                                          </p:stCondLst>
                                        </p:cTn>
                                        <p:tgtEl>
                                          <p:spTgt spid="5">
                                            <p:txEl>
                                              <p:pRg st="3" end="3"/>
                                            </p:txEl>
                                          </p:spTgt>
                                        </p:tgtEl>
                                        <p:attrNameLst>
                                          <p:attrName>style.visibility</p:attrName>
                                        </p:attrNameLst>
                                      </p:cBhvr>
                                      <p:to>
                                        <p:strVal val="visible"/>
                                      </p:to>
                                    </p:set>
                                    <p:animEffect transition="in" filter="blinds(horizontal)">
                                      <p:cBhvr>
                                        <p:cTn id="87" dur="500"/>
                                        <p:tgtEl>
                                          <p:spTgt spid="5">
                                            <p:txEl>
                                              <p:pRg st="3" end="3"/>
                                            </p:txEl>
                                          </p:spTgt>
                                        </p:tgtEl>
                                      </p:cBhvr>
                                    </p:animEffect>
                                  </p:childTnLst>
                                </p:cTn>
                              </p:par>
                              <p:par>
                                <p:cTn id="88" presetID="3" presetClass="entr" presetSubtype="10" fill="hold" grpId="0" nodeType="withEffect">
                                  <p:stCondLst>
                                    <p:cond delay="0"/>
                                  </p:stCondLst>
                                  <p:childTnLst>
                                    <p:set>
                                      <p:cBhvr>
                                        <p:cTn id="89" dur="1" fill="hold">
                                          <p:stCondLst>
                                            <p:cond delay="0"/>
                                          </p:stCondLst>
                                        </p:cTn>
                                        <p:tgtEl>
                                          <p:spTgt spid="5">
                                            <p:txEl>
                                              <p:pRg st="4" end="4"/>
                                            </p:txEl>
                                          </p:spTgt>
                                        </p:tgtEl>
                                        <p:attrNameLst>
                                          <p:attrName>style.visibility</p:attrName>
                                        </p:attrNameLst>
                                      </p:cBhvr>
                                      <p:to>
                                        <p:strVal val="visible"/>
                                      </p:to>
                                    </p:set>
                                    <p:animEffect transition="in" filter="blinds(horizontal)">
                                      <p:cBhvr>
                                        <p:cTn id="90" dur="500"/>
                                        <p:tgtEl>
                                          <p:spTgt spid="5">
                                            <p:txEl>
                                              <p:pRg st="4" end="4"/>
                                            </p:txEl>
                                          </p:spTgt>
                                        </p:tgtEl>
                                      </p:cBhvr>
                                    </p:animEffect>
                                  </p:childTnLst>
                                </p:cTn>
                              </p:par>
                              <p:par>
                                <p:cTn id="91" presetID="3" presetClass="entr" presetSubtype="10" fill="hold" grpId="0" nodeType="withEffect">
                                  <p:stCondLst>
                                    <p:cond delay="0"/>
                                  </p:stCondLst>
                                  <p:childTnLst>
                                    <p:set>
                                      <p:cBhvr>
                                        <p:cTn id="92" dur="1" fill="hold">
                                          <p:stCondLst>
                                            <p:cond delay="0"/>
                                          </p:stCondLst>
                                        </p:cTn>
                                        <p:tgtEl>
                                          <p:spTgt spid="5">
                                            <p:txEl>
                                              <p:pRg st="5" end="5"/>
                                            </p:txEl>
                                          </p:spTgt>
                                        </p:tgtEl>
                                        <p:attrNameLst>
                                          <p:attrName>style.visibility</p:attrName>
                                        </p:attrNameLst>
                                      </p:cBhvr>
                                      <p:to>
                                        <p:strVal val="visible"/>
                                      </p:to>
                                    </p:set>
                                    <p:animEffect transition="in" filter="blinds(horizontal)">
                                      <p:cBhvr>
                                        <p:cTn id="93" dur="500"/>
                                        <p:tgtEl>
                                          <p:spTgt spid="5">
                                            <p:txEl>
                                              <p:pRg st="5" end="5"/>
                                            </p:txEl>
                                          </p:spTgt>
                                        </p:tgtEl>
                                      </p:cBhvr>
                                    </p:animEffect>
                                  </p:childTnLst>
                                </p:cTn>
                              </p:par>
                              <p:par>
                                <p:cTn id="94" presetID="3" presetClass="entr" presetSubtype="10" fill="hold" grpId="0" nodeType="withEffect">
                                  <p:stCondLst>
                                    <p:cond delay="0"/>
                                  </p:stCondLst>
                                  <p:childTnLst>
                                    <p:set>
                                      <p:cBhvr>
                                        <p:cTn id="95" dur="1" fill="hold">
                                          <p:stCondLst>
                                            <p:cond delay="0"/>
                                          </p:stCondLst>
                                        </p:cTn>
                                        <p:tgtEl>
                                          <p:spTgt spid="5">
                                            <p:txEl>
                                              <p:pRg st="6" end="6"/>
                                            </p:txEl>
                                          </p:spTgt>
                                        </p:tgtEl>
                                        <p:attrNameLst>
                                          <p:attrName>style.visibility</p:attrName>
                                        </p:attrNameLst>
                                      </p:cBhvr>
                                      <p:to>
                                        <p:strVal val="visible"/>
                                      </p:to>
                                    </p:set>
                                    <p:animEffect transition="in" filter="blinds(horizontal)">
                                      <p:cBhvr>
                                        <p:cTn id="96"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animBg="1"/>
      <p:bldP spid="6" grpId="0" animBg="1"/>
      <p:bldP spid="7" grpId="0" animBg="1"/>
      <p:bldP spid="9" grpId="0" animBg="1"/>
      <p:bldP spid="8" grpId="0" animBg="1"/>
      <p:bldP spid="10" grpId="0"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57232"/>
            <a:ext cx="9144000" cy="5268931"/>
          </a:xfrm>
        </p:spPr>
        <p:txBody>
          <a:bodyPr/>
          <a:lstStyle/>
          <a:p>
            <a:pPr>
              <a:buNone/>
            </a:pPr>
            <a:r>
              <a:rPr lang="en-US" b="1" dirty="0" smtClean="0"/>
              <a:t>In fact, </a:t>
            </a:r>
            <a:r>
              <a:rPr lang="en-US" b="1" dirty="0" smtClean="0">
                <a:solidFill>
                  <a:srgbClr val="C00000"/>
                </a:solidFill>
              </a:rPr>
              <a:t>people </a:t>
            </a:r>
            <a:r>
              <a:rPr lang="en-US" b="1" dirty="0" smtClean="0">
                <a:solidFill>
                  <a:schemeClr val="bg2">
                    <a:lumMod val="50000"/>
                  </a:schemeClr>
                </a:solidFill>
              </a:rPr>
              <a:t>who did sports just for fun when they were younger</a:t>
            </a:r>
            <a:r>
              <a:rPr lang="en-US" b="1" dirty="0" smtClean="0">
                <a:solidFill>
                  <a:schemeClr val="accent3">
                    <a:lumMod val="60000"/>
                    <a:lumOff val="40000"/>
                  </a:schemeClr>
                </a:solidFill>
              </a:rPr>
              <a:t> </a:t>
            </a:r>
            <a:r>
              <a:rPr lang="en-US" b="1" dirty="0" smtClean="0">
                <a:solidFill>
                  <a:srgbClr val="C00000"/>
                </a:solidFill>
              </a:rPr>
              <a:t>were about 7% </a:t>
            </a:r>
            <a:r>
              <a:rPr lang="en-US" b="1" u="sng" dirty="0" smtClean="0">
                <a:solidFill>
                  <a:srgbClr val="C00000"/>
                </a:solidFill>
              </a:rPr>
              <a:t>more</a:t>
            </a:r>
            <a:r>
              <a:rPr lang="en-US" b="1" dirty="0" smtClean="0">
                <a:solidFill>
                  <a:srgbClr val="C00000"/>
                </a:solidFill>
              </a:rPr>
              <a:t> (7)_____ </a:t>
            </a:r>
            <a:r>
              <a:rPr lang="en-US" b="1" dirty="0" smtClean="0">
                <a:solidFill>
                  <a:schemeClr val="tx2">
                    <a:lumMod val="40000"/>
                    <a:lumOff val="60000"/>
                  </a:schemeClr>
                </a:solidFill>
              </a:rPr>
              <a:t>to keep exercising</a:t>
            </a:r>
            <a:r>
              <a:rPr lang="en-US" b="1" dirty="0" smtClean="0"/>
              <a:t> </a:t>
            </a:r>
            <a:r>
              <a:rPr lang="en-US" b="1" dirty="0" smtClean="0">
                <a:solidFill>
                  <a:schemeClr val="accent4"/>
                </a:solidFill>
              </a:rPr>
              <a:t>when they were older</a:t>
            </a:r>
            <a:r>
              <a:rPr lang="en-US" b="1" dirty="0" smtClean="0"/>
              <a:t>. 	</a:t>
            </a:r>
            <a:r>
              <a:rPr lang="en-US" dirty="0" smtClean="0"/>
              <a:t>      </a:t>
            </a:r>
          </a:p>
          <a:p>
            <a:pPr>
              <a:buNone/>
            </a:pPr>
            <a:r>
              <a:rPr lang="en-US" dirty="0" smtClean="0"/>
              <a:t>	7.  (A) like</a:t>
            </a:r>
          </a:p>
          <a:p>
            <a:pPr>
              <a:buNone/>
            </a:pPr>
            <a:r>
              <a:rPr lang="en-US" dirty="0" smtClean="0"/>
              <a:t>	     (B) likeable</a:t>
            </a:r>
          </a:p>
          <a:p>
            <a:pPr>
              <a:buNone/>
            </a:pPr>
            <a:r>
              <a:rPr lang="en-US" dirty="0" smtClean="0"/>
              <a:t>	     (C) likely</a:t>
            </a:r>
          </a:p>
          <a:p>
            <a:pPr>
              <a:buNone/>
            </a:pPr>
            <a:r>
              <a:rPr lang="en-US" dirty="0" smtClean="0"/>
              <a:t>	     (D) liking</a:t>
            </a:r>
          </a:p>
          <a:p>
            <a:pPr>
              <a:buNone/>
            </a:pPr>
            <a:endParaRPr lang="en-US" dirty="0"/>
          </a:p>
        </p:txBody>
      </p:sp>
      <p:sp>
        <p:nvSpPr>
          <p:cNvPr id="7" name="Rectangle 6"/>
          <p:cNvSpPr/>
          <p:nvPr/>
        </p:nvSpPr>
        <p:spPr>
          <a:xfrm>
            <a:off x="3286116" y="2357430"/>
            <a:ext cx="5572164"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t>To like (v)  = enjoy (v) </a:t>
            </a:r>
            <a:endParaRPr lang="en-US" sz="3000" dirty="0"/>
          </a:p>
        </p:txBody>
      </p:sp>
      <p:sp>
        <p:nvSpPr>
          <p:cNvPr id="8" name="Rectangle 7"/>
          <p:cNvSpPr/>
          <p:nvPr/>
        </p:nvSpPr>
        <p:spPr>
          <a:xfrm>
            <a:off x="3286116" y="3071810"/>
            <a:ext cx="5572164"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t>Like</a:t>
            </a:r>
            <a:r>
              <a:rPr lang="en-US" sz="3000" dirty="0" smtClean="0">
                <a:solidFill>
                  <a:srgbClr val="FFC000"/>
                </a:solidFill>
              </a:rPr>
              <a:t>able</a:t>
            </a:r>
            <a:r>
              <a:rPr lang="en-US" sz="3000" dirty="0" smtClean="0"/>
              <a:t> </a:t>
            </a:r>
            <a:r>
              <a:rPr lang="en-US" sz="3200" dirty="0" smtClean="0"/>
              <a:t>/</a:t>
            </a:r>
            <a:r>
              <a:rPr lang="vi-VN" sz="3200" dirty="0" smtClean="0"/>
              <a:t>'laikəb</a:t>
            </a:r>
            <a:r>
              <a:rPr lang="en-US" sz="3200" dirty="0" smtClean="0"/>
              <a:t>l/ (</a:t>
            </a:r>
            <a:r>
              <a:rPr lang="en-US" sz="3200" dirty="0" err="1" smtClean="0"/>
              <a:t>adj</a:t>
            </a:r>
            <a:r>
              <a:rPr lang="en-US" sz="3200" dirty="0" smtClean="0"/>
              <a:t>)</a:t>
            </a:r>
            <a:r>
              <a:rPr lang="en-US" sz="3000" dirty="0" smtClean="0"/>
              <a:t> </a:t>
            </a:r>
            <a:endParaRPr lang="en-US" sz="3000" dirty="0"/>
          </a:p>
        </p:txBody>
      </p:sp>
      <p:sp>
        <p:nvSpPr>
          <p:cNvPr id="9" name="Rectangle 8"/>
          <p:cNvSpPr/>
          <p:nvPr/>
        </p:nvSpPr>
        <p:spPr>
          <a:xfrm>
            <a:off x="3286116" y="3786190"/>
            <a:ext cx="5572164"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t>Like</a:t>
            </a:r>
            <a:r>
              <a:rPr lang="en-US" sz="3000" dirty="0" smtClean="0">
                <a:solidFill>
                  <a:srgbClr val="FFC000"/>
                </a:solidFill>
              </a:rPr>
              <a:t>ly (</a:t>
            </a:r>
            <a:r>
              <a:rPr lang="en-US" sz="3000" dirty="0" err="1" smtClean="0">
                <a:solidFill>
                  <a:srgbClr val="FFC000"/>
                </a:solidFill>
              </a:rPr>
              <a:t>adj</a:t>
            </a:r>
            <a:r>
              <a:rPr lang="en-US" sz="3000" dirty="0" smtClean="0">
                <a:solidFill>
                  <a:srgbClr val="FFC000"/>
                </a:solidFill>
              </a:rPr>
              <a:t>) ; (adv)</a:t>
            </a:r>
            <a:r>
              <a:rPr lang="en-US" sz="3000" dirty="0" smtClean="0"/>
              <a:t>  </a:t>
            </a:r>
            <a:endParaRPr lang="en-US" sz="3000" dirty="0"/>
          </a:p>
        </p:txBody>
      </p:sp>
      <p:sp>
        <p:nvSpPr>
          <p:cNvPr id="10" name="Rectangle 9"/>
          <p:cNvSpPr/>
          <p:nvPr/>
        </p:nvSpPr>
        <p:spPr>
          <a:xfrm>
            <a:off x="3214678" y="4572008"/>
            <a:ext cx="5572164" cy="2143116"/>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u="sng" dirty="0" smtClean="0"/>
              <a:t>Comparative:</a:t>
            </a:r>
            <a:r>
              <a:rPr lang="en-US" sz="3000" dirty="0" smtClean="0"/>
              <a:t> </a:t>
            </a:r>
          </a:p>
          <a:p>
            <a:r>
              <a:rPr lang="en-US" sz="3000" dirty="0" smtClean="0">
                <a:solidFill>
                  <a:srgbClr val="FF0000"/>
                </a:solidFill>
              </a:rPr>
              <a:t>More + noun</a:t>
            </a:r>
          </a:p>
          <a:p>
            <a:r>
              <a:rPr lang="en-US" sz="3000" dirty="0" smtClean="0">
                <a:solidFill>
                  <a:srgbClr val="FF0000"/>
                </a:solidFill>
              </a:rPr>
              <a:t>More + long ADJ/ Short ADJ+ER</a:t>
            </a:r>
          </a:p>
          <a:p>
            <a:r>
              <a:rPr lang="en-US" sz="3000" dirty="0" smtClean="0">
                <a:solidFill>
                  <a:srgbClr val="FF0000"/>
                </a:solidFill>
              </a:rPr>
              <a:t>More + ADV </a:t>
            </a:r>
            <a:endParaRPr lang="en-US" sz="3000" dirty="0">
              <a:solidFill>
                <a:srgbClr val="FF0000"/>
              </a:solidFill>
            </a:endParaRPr>
          </a:p>
        </p:txBody>
      </p:sp>
      <p:sp>
        <p:nvSpPr>
          <p:cNvPr id="11" name="Rectangle 10"/>
          <p:cNvSpPr/>
          <p:nvPr/>
        </p:nvSpPr>
        <p:spPr>
          <a:xfrm>
            <a:off x="714348" y="3500438"/>
            <a:ext cx="2357454" cy="71438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 (C) likely</a:t>
            </a:r>
            <a:endParaRPr lang="en-US" sz="3000" dirty="0"/>
          </a:p>
        </p:txBody>
      </p:sp>
      <p:sp>
        <p:nvSpPr>
          <p:cNvPr id="12" name="Flowchart: Punched Tape 11"/>
          <p:cNvSpPr/>
          <p:nvPr/>
        </p:nvSpPr>
        <p:spPr>
          <a:xfrm>
            <a:off x="0" y="0"/>
            <a:ext cx="5286380" cy="785794"/>
          </a:xfrm>
          <a:prstGeom prst="flowChartPunchedTap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Part VI: questions 5 through 8  </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57232"/>
            <a:ext cx="9144000" cy="6000768"/>
          </a:xfrm>
        </p:spPr>
        <p:txBody>
          <a:bodyPr>
            <a:normAutofit/>
          </a:bodyPr>
          <a:lstStyle/>
          <a:p>
            <a:pPr>
              <a:buNone/>
            </a:pPr>
            <a:r>
              <a:rPr lang="en-US" dirty="0" smtClean="0"/>
              <a:t>However, even </a:t>
            </a:r>
            <a:r>
              <a:rPr lang="en-US" dirty="0" smtClean="0">
                <a:solidFill>
                  <a:srgbClr val="00B050"/>
                </a:solidFill>
              </a:rPr>
              <a:t>people </a:t>
            </a:r>
            <a:r>
              <a:rPr lang="en-US" dirty="0" smtClean="0">
                <a:solidFill>
                  <a:schemeClr val="tx2">
                    <a:lumMod val="60000"/>
                    <a:lumOff val="40000"/>
                  </a:schemeClr>
                </a:solidFill>
              </a:rPr>
              <a:t>who gave up sport because they felt burnt out</a:t>
            </a:r>
            <a:r>
              <a:rPr lang="en-US" dirty="0" smtClean="0"/>
              <a:t> </a:t>
            </a:r>
            <a:r>
              <a:rPr lang="en-US" dirty="0" smtClean="0">
                <a:solidFill>
                  <a:srgbClr val="00B050"/>
                </a:solidFill>
              </a:rPr>
              <a:t>tended to return to exercising (8)_______ </a:t>
            </a:r>
            <a:r>
              <a:rPr lang="en-US" u="sng" dirty="0" smtClean="0">
                <a:solidFill>
                  <a:srgbClr val="00B050"/>
                </a:solidFill>
              </a:rPr>
              <a:t>years</a:t>
            </a:r>
            <a:r>
              <a:rPr lang="en-US" dirty="0" smtClean="0">
                <a:solidFill>
                  <a:srgbClr val="00B050"/>
                </a:solidFill>
              </a:rPr>
              <a:t> later. </a:t>
            </a:r>
          </a:p>
          <a:p>
            <a:pPr>
              <a:buNone/>
            </a:pPr>
            <a:r>
              <a:rPr lang="en-US" dirty="0" smtClean="0"/>
              <a:t>	8. (A) few</a:t>
            </a:r>
          </a:p>
          <a:p>
            <a:pPr>
              <a:buNone/>
            </a:pPr>
            <a:r>
              <a:rPr lang="en-US" dirty="0" smtClean="0"/>
              <a:t>	    (B) a few</a:t>
            </a:r>
          </a:p>
          <a:p>
            <a:pPr>
              <a:buNone/>
            </a:pPr>
            <a:r>
              <a:rPr lang="en-US" dirty="0" smtClean="0"/>
              <a:t>        (C) a</a:t>
            </a:r>
          </a:p>
          <a:p>
            <a:pPr>
              <a:buNone/>
            </a:pPr>
            <a:r>
              <a:rPr lang="en-US" dirty="0" smtClean="0"/>
              <a:t>	    (D) another</a:t>
            </a:r>
          </a:p>
          <a:p>
            <a:pPr>
              <a:buNone/>
            </a:pPr>
            <a:r>
              <a:rPr lang="en-US" dirty="0" smtClean="0"/>
              <a:t>      </a:t>
            </a:r>
          </a:p>
          <a:p>
            <a:pPr>
              <a:buNone/>
            </a:pPr>
            <a:r>
              <a:rPr lang="en-US" dirty="0" smtClean="0"/>
              <a:t>	</a:t>
            </a:r>
            <a:endParaRPr lang="en-US" dirty="0"/>
          </a:p>
        </p:txBody>
      </p:sp>
      <p:sp>
        <p:nvSpPr>
          <p:cNvPr id="7" name="Rectangle 6"/>
          <p:cNvSpPr/>
          <p:nvPr/>
        </p:nvSpPr>
        <p:spPr>
          <a:xfrm>
            <a:off x="3286116" y="2357430"/>
            <a:ext cx="5572164"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t>Few + plural Noun = not many</a:t>
            </a:r>
            <a:endParaRPr lang="en-US" sz="3000" dirty="0"/>
          </a:p>
        </p:txBody>
      </p:sp>
      <p:sp>
        <p:nvSpPr>
          <p:cNvPr id="8" name="Rectangle 7"/>
          <p:cNvSpPr/>
          <p:nvPr/>
        </p:nvSpPr>
        <p:spPr>
          <a:xfrm>
            <a:off x="3286116" y="3071810"/>
            <a:ext cx="5572164" cy="8572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t>A few + plural Noun = a small number, some</a:t>
            </a:r>
            <a:endParaRPr lang="en-US" sz="3000" dirty="0"/>
          </a:p>
        </p:txBody>
      </p:sp>
      <p:sp>
        <p:nvSpPr>
          <p:cNvPr id="10" name="Rectangle 9"/>
          <p:cNvSpPr/>
          <p:nvPr/>
        </p:nvSpPr>
        <p:spPr>
          <a:xfrm>
            <a:off x="3214678" y="4071942"/>
            <a:ext cx="5572164" cy="10715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dirty="0" smtClean="0"/>
              <a:t>A + singular Noun</a:t>
            </a:r>
          </a:p>
          <a:p>
            <a:r>
              <a:rPr lang="en-US" sz="3000" dirty="0" smtClean="0"/>
              <a:t>Another + Singular Noun</a:t>
            </a:r>
          </a:p>
        </p:txBody>
      </p:sp>
      <p:sp>
        <p:nvSpPr>
          <p:cNvPr id="11" name="Rectangle 10"/>
          <p:cNvSpPr/>
          <p:nvPr/>
        </p:nvSpPr>
        <p:spPr>
          <a:xfrm>
            <a:off x="571472" y="2928934"/>
            <a:ext cx="2143140" cy="71438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(B) a few</a:t>
            </a:r>
            <a:endParaRPr lang="en-US" sz="3000" dirty="0"/>
          </a:p>
        </p:txBody>
      </p:sp>
      <p:sp>
        <p:nvSpPr>
          <p:cNvPr id="12" name="Flowchart: Punched Tape 11"/>
          <p:cNvSpPr/>
          <p:nvPr/>
        </p:nvSpPr>
        <p:spPr>
          <a:xfrm>
            <a:off x="0" y="0"/>
            <a:ext cx="5286380" cy="785794"/>
          </a:xfrm>
          <a:prstGeom prst="flowChartPunchedTap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Part VI: questions 5 through 8  </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786" y="285728"/>
            <a:ext cx="7772400" cy="1470025"/>
          </a:xfrm>
        </p:spPr>
        <p:txBody>
          <a:bodyPr/>
          <a:lstStyle/>
          <a:p>
            <a:r>
              <a:rPr lang="en-US" dirty="0" smtClean="0">
                <a:solidFill>
                  <a:srgbClr val="FF0000"/>
                </a:solidFill>
              </a:rPr>
              <a:t>Vocabulary </a:t>
            </a:r>
            <a:endParaRPr lang="en-US" dirty="0">
              <a:solidFill>
                <a:srgbClr val="FF0000"/>
              </a:solidFill>
            </a:endParaRPr>
          </a:p>
        </p:txBody>
      </p:sp>
      <p:sp>
        <p:nvSpPr>
          <p:cNvPr id="3" name="Subtitle 2"/>
          <p:cNvSpPr>
            <a:spLocks noGrp="1"/>
          </p:cNvSpPr>
          <p:nvPr>
            <p:ph type="subTitle" idx="1"/>
          </p:nvPr>
        </p:nvSpPr>
        <p:spPr>
          <a:xfrm>
            <a:off x="0" y="1714488"/>
            <a:ext cx="8858280" cy="3924312"/>
          </a:xfrm>
        </p:spPr>
        <p:txBody>
          <a:bodyPr>
            <a:normAutofit/>
          </a:bodyPr>
          <a:lstStyle/>
          <a:p>
            <a:pPr algn="l"/>
            <a:r>
              <a:rPr lang="en-US" b="1" dirty="0" smtClean="0">
                <a:solidFill>
                  <a:srgbClr val="FF0000"/>
                </a:solidFill>
              </a:rPr>
              <a:t>11.  to start + to V/ </a:t>
            </a:r>
            <a:r>
              <a:rPr lang="en-US" b="1" dirty="0" err="1" smtClean="0">
                <a:solidFill>
                  <a:srgbClr val="FF0000"/>
                </a:solidFill>
              </a:rPr>
              <a:t>V_ing</a:t>
            </a:r>
            <a:r>
              <a:rPr lang="en-US" b="1" dirty="0" smtClean="0">
                <a:solidFill>
                  <a:srgbClr val="FF0000"/>
                </a:solidFill>
              </a:rPr>
              <a:t> </a:t>
            </a:r>
            <a:r>
              <a:rPr lang="en-US" b="1" dirty="0" smtClean="0">
                <a:solidFill>
                  <a:schemeClr val="tx1"/>
                </a:solidFill>
              </a:rPr>
              <a:t>= to begin + to V/ </a:t>
            </a:r>
            <a:r>
              <a:rPr lang="en-US" b="1" dirty="0" err="1" smtClean="0">
                <a:solidFill>
                  <a:schemeClr val="tx1"/>
                </a:solidFill>
              </a:rPr>
              <a:t>V_ing</a:t>
            </a:r>
            <a:endParaRPr lang="en-US" b="1" dirty="0" smtClean="0">
              <a:solidFill>
                <a:schemeClr val="tx1"/>
              </a:solidFill>
            </a:endParaRPr>
          </a:p>
          <a:p>
            <a:pPr algn="l"/>
            <a:r>
              <a:rPr lang="en-US" dirty="0" smtClean="0">
                <a:solidFill>
                  <a:srgbClr val="00B050"/>
                </a:solidFill>
              </a:rPr>
              <a:t>Ex: If you want to be stronger and healthier, start exercising/ to exercise.</a:t>
            </a:r>
          </a:p>
          <a:p>
            <a:pPr algn="l"/>
            <a:r>
              <a:rPr lang="en-US" b="1" dirty="0" smtClean="0">
                <a:solidFill>
                  <a:srgbClr val="FF0000"/>
                </a:solidFill>
              </a:rPr>
              <a:t>12. to be/ get/ become involved in </a:t>
            </a:r>
            <a:r>
              <a:rPr lang="en-US" b="1" dirty="0" err="1" smtClean="0">
                <a:solidFill>
                  <a:srgbClr val="FF0000"/>
                </a:solidFill>
              </a:rPr>
              <a:t>sth</a:t>
            </a:r>
            <a:r>
              <a:rPr lang="en-US" b="1" dirty="0" smtClean="0"/>
              <a:t>: </a:t>
            </a:r>
            <a:r>
              <a:rPr lang="en-US" b="1" dirty="0" smtClean="0">
                <a:solidFill>
                  <a:schemeClr val="tx1"/>
                </a:solidFill>
              </a:rPr>
              <a:t>to take part in </a:t>
            </a:r>
            <a:r>
              <a:rPr lang="en-US" b="1" dirty="0" err="1" smtClean="0">
                <a:solidFill>
                  <a:schemeClr val="tx1"/>
                </a:solidFill>
              </a:rPr>
              <a:t>sth</a:t>
            </a:r>
            <a:endParaRPr lang="en-US" b="1" dirty="0" smtClean="0">
              <a:solidFill>
                <a:schemeClr val="tx1"/>
              </a:solidFill>
            </a:endParaRPr>
          </a:p>
          <a:p>
            <a:pPr algn="l"/>
            <a:r>
              <a:rPr lang="en-US" dirty="0" smtClean="0">
                <a:solidFill>
                  <a:srgbClr val="00B050"/>
                </a:solidFill>
              </a:rPr>
              <a:t>Ex: You are never too young or too old to get involved in sports and exercise.</a:t>
            </a:r>
          </a:p>
          <a:p>
            <a:pPr algn="l"/>
            <a:endParaRPr lang="en-US" b="1" dirty="0" smtClean="0">
              <a:solidFill>
                <a:schemeClr val="tx1"/>
              </a:solidFill>
            </a:endParaRPr>
          </a:p>
          <a:p>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786" y="0"/>
            <a:ext cx="7772400" cy="642919"/>
          </a:xfrm>
        </p:spPr>
        <p:txBody>
          <a:bodyPr>
            <a:normAutofit fontScale="90000"/>
          </a:bodyPr>
          <a:lstStyle/>
          <a:p>
            <a:r>
              <a:rPr lang="en-US" dirty="0" smtClean="0">
                <a:solidFill>
                  <a:srgbClr val="FF0000"/>
                </a:solidFill>
              </a:rPr>
              <a:t>Vocabulary </a:t>
            </a:r>
            <a:endParaRPr lang="en-US" dirty="0">
              <a:solidFill>
                <a:srgbClr val="FF0000"/>
              </a:solidFill>
            </a:endParaRPr>
          </a:p>
        </p:txBody>
      </p:sp>
      <p:sp>
        <p:nvSpPr>
          <p:cNvPr id="4" name="Rectangle 3"/>
          <p:cNvSpPr/>
          <p:nvPr/>
        </p:nvSpPr>
        <p:spPr>
          <a:xfrm>
            <a:off x="0" y="1000108"/>
            <a:ext cx="9144000" cy="5572164"/>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000" b="1" dirty="0" smtClean="0">
                <a:solidFill>
                  <a:schemeClr val="tx1"/>
                </a:solidFill>
              </a:rPr>
              <a:t>13</a:t>
            </a:r>
            <a:r>
              <a:rPr lang="en-US" sz="3600" b="1" dirty="0" smtClean="0">
                <a:solidFill>
                  <a:schemeClr val="tx1"/>
                </a:solidFill>
              </a:rPr>
              <a:t>. compet</a:t>
            </a:r>
            <a:r>
              <a:rPr lang="en-US" sz="3600" b="1" dirty="0" smtClean="0">
                <a:solidFill>
                  <a:srgbClr val="C00000"/>
                </a:solidFill>
              </a:rPr>
              <a:t>e</a:t>
            </a:r>
            <a:r>
              <a:rPr lang="en-US" sz="3600" b="1" dirty="0" smtClean="0"/>
              <a:t> </a:t>
            </a:r>
            <a:r>
              <a:rPr lang="en-US" sz="3600" b="1" dirty="0" smtClean="0">
                <a:solidFill>
                  <a:srgbClr val="FFC000"/>
                </a:solidFill>
              </a:rPr>
              <a:t>/</a:t>
            </a:r>
            <a:r>
              <a:rPr lang="vi-VN" sz="3600" b="1" dirty="0" smtClean="0">
                <a:solidFill>
                  <a:srgbClr val="FFC000"/>
                </a:solidFill>
              </a:rPr>
              <a:t>kəm'pi:t</a:t>
            </a:r>
            <a:r>
              <a:rPr lang="en-US" sz="3600" b="1" dirty="0" smtClean="0">
                <a:solidFill>
                  <a:srgbClr val="FFC000"/>
                </a:solidFill>
              </a:rPr>
              <a:t>/ (v): </a:t>
            </a:r>
            <a:r>
              <a:rPr lang="en-US" sz="3600" b="1" dirty="0" smtClean="0">
                <a:solidFill>
                  <a:schemeClr val="accent1"/>
                </a:solidFill>
              </a:rPr>
              <a:t>to try to be better than others</a:t>
            </a:r>
            <a:r>
              <a:rPr lang="en-US" sz="3600" b="1" dirty="0" smtClean="0">
                <a:solidFill>
                  <a:srgbClr val="FFC000"/>
                </a:solidFill>
              </a:rPr>
              <a:t>; </a:t>
            </a:r>
            <a:r>
              <a:rPr lang="en-US" sz="3600" b="1" dirty="0" smtClean="0">
                <a:solidFill>
                  <a:schemeClr val="tx2">
                    <a:lumMod val="20000"/>
                    <a:lumOff val="80000"/>
                  </a:schemeClr>
                </a:solidFill>
              </a:rPr>
              <a:t>to take part in a contest or game (test)</a:t>
            </a:r>
          </a:p>
          <a:p>
            <a:r>
              <a:rPr lang="en-US" sz="3600" b="1" dirty="0" smtClean="0">
                <a:solidFill>
                  <a:schemeClr val="tx1"/>
                </a:solidFill>
                <a:sym typeface="Wingdings" pitchFamily="2" charset="2"/>
              </a:rPr>
              <a:t></a:t>
            </a:r>
            <a:r>
              <a:rPr lang="en-US" sz="3600" b="1" dirty="0" smtClean="0">
                <a:solidFill>
                  <a:schemeClr val="tx1"/>
                </a:solidFill>
              </a:rPr>
              <a:t>compet</a:t>
            </a:r>
            <a:r>
              <a:rPr lang="en-US" sz="3600" b="1" dirty="0" smtClean="0">
                <a:solidFill>
                  <a:schemeClr val="accent2"/>
                </a:solidFill>
              </a:rPr>
              <a:t>ition </a:t>
            </a:r>
            <a:r>
              <a:rPr lang="en-US" sz="3600" b="1" dirty="0" smtClean="0">
                <a:solidFill>
                  <a:srgbClr val="FFC000"/>
                </a:solidFill>
              </a:rPr>
              <a:t>/</a:t>
            </a:r>
            <a:r>
              <a:rPr lang="vi-VN" sz="3600" b="1" dirty="0" smtClean="0">
                <a:solidFill>
                  <a:srgbClr val="FFC000"/>
                </a:solidFill>
              </a:rPr>
              <a:t>kɔmp∂'ti∫n</a:t>
            </a:r>
            <a:r>
              <a:rPr lang="en-US" sz="3600" b="1" dirty="0" smtClean="0">
                <a:solidFill>
                  <a:srgbClr val="FFC000"/>
                </a:solidFill>
              </a:rPr>
              <a:t>/ </a:t>
            </a:r>
            <a:r>
              <a:rPr lang="en-US" sz="3600" b="1" dirty="0" smtClean="0">
                <a:solidFill>
                  <a:schemeClr val="accent1"/>
                </a:solidFill>
              </a:rPr>
              <a:t>(n): an event in which people compete  with each other to find out who is the best at sports /</a:t>
            </a:r>
            <a:r>
              <a:rPr lang="en-US" sz="3600" b="1" dirty="0" err="1" smtClean="0">
                <a:solidFill>
                  <a:schemeClr val="accent1"/>
                </a:solidFill>
              </a:rPr>
              <a:t>sth</a:t>
            </a:r>
            <a:r>
              <a:rPr lang="en-US" sz="3600" b="1" dirty="0" smtClean="0">
                <a:solidFill>
                  <a:schemeClr val="accent1"/>
                </a:solidFill>
              </a:rPr>
              <a:t> </a:t>
            </a:r>
          </a:p>
          <a:p>
            <a:r>
              <a:rPr lang="en-US" sz="3600" b="1" dirty="0" smtClean="0">
                <a:sym typeface="Wingdings" pitchFamily="2" charset="2"/>
              </a:rPr>
              <a:t></a:t>
            </a:r>
            <a:r>
              <a:rPr lang="en-US" sz="3600" b="1" dirty="0" smtClean="0">
                <a:solidFill>
                  <a:schemeClr val="tx1"/>
                </a:solidFill>
              </a:rPr>
              <a:t>Competitions</a:t>
            </a:r>
            <a:r>
              <a:rPr lang="en-US" sz="3600" b="1" dirty="0" smtClean="0"/>
              <a:t> </a:t>
            </a:r>
            <a:r>
              <a:rPr lang="en-US" sz="3600" b="1" dirty="0" smtClean="0">
                <a:solidFill>
                  <a:schemeClr val="accent1">
                    <a:lumMod val="75000"/>
                  </a:schemeClr>
                </a:solidFill>
              </a:rPr>
              <a:t>(plural) ex: a music/photo competition</a:t>
            </a:r>
          </a:p>
          <a:p>
            <a:r>
              <a:rPr lang="en-US" sz="3600" b="1" dirty="0" smtClean="0">
                <a:solidFill>
                  <a:schemeClr val="tx1"/>
                </a:solidFill>
                <a:sym typeface="Wingdings" pitchFamily="2" charset="2"/>
              </a:rPr>
              <a:t> </a:t>
            </a:r>
            <a:r>
              <a:rPr lang="en-US" sz="3600" b="1" dirty="0" smtClean="0">
                <a:solidFill>
                  <a:schemeClr val="tx1"/>
                </a:solidFill>
              </a:rPr>
              <a:t>compet</a:t>
            </a:r>
            <a:r>
              <a:rPr lang="en-US" sz="3600" b="1" dirty="0" smtClean="0">
                <a:solidFill>
                  <a:schemeClr val="accent2"/>
                </a:solidFill>
              </a:rPr>
              <a:t>itive</a:t>
            </a:r>
            <a:r>
              <a:rPr lang="en-US" sz="3600" b="1" dirty="0" smtClean="0"/>
              <a:t> </a:t>
            </a:r>
            <a:r>
              <a:rPr lang="en-US" sz="3600" b="1" dirty="0" smtClean="0">
                <a:solidFill>
                  <a:srgbClr val="FFC000"/>
                </a:solidFill>
              </a:rPr>
              <a:t>/</a:t>
            </a:r>
            <a:r>
              <a:rPr lang="vi-VN" sz="3600" b="1" dirty="0" smtClean="0">
                <a:solidFill>
                  <a:srgbClr val="FFC000"/>
                </a:solidFill>
              </a:rPr>
              <a:t>kəm'pet ∂ tiv]</a:t>
            </a:r>
            <a:r>
              <a:rPr lang="en-US" sz="3600" b="1" dirty="0" smtClean="0">
                <a:solidFill>
                  <a:srgbClr val="FFC000"/>
                </a:solidFill>
              </a:rPr>
              <a:t> </a:t>
            </a:r>
            <a:r>
              <a:rPr lang="en-US" sz="3600" b="1" dirty="0" smtClean="0">
                <a:solidFill>
                  <a:schemeClr val="bg1"/>
                </a:solidFill>
              </a:rPr>
              <a:t>(</a:t>
            </a:r>
            <a:r>
              <a:rPr lang="en-US" sz="3600" b="1" dirty="0" err="1" smtClean="0">
                <a:solidFill>
                  <a:schemeClr val="bg1"/>
                </a:solidFill>
              </a:rPr>
              <a:t>adj</a:t>
            </a:r>
            <a:r>
              <a:rPr lang="en-US" sz="3600" b="1" dirty="0" smtClean="0">
                <a:solidFill>
                  <a:schemeClr val="bg1"/>
                </a:solidFill>
              </a:rPr>
              <a:t>)</a:t>
            </a:r>
          </a:p>
          <a:p>
            <a:endParaRPr lang="en-US" sz="3000" b="1" dirty="0" smtClean="0">
              <a:solidFill>
                <a:schemeClr val="bg2">
                  <a:lumMod val="50000"/>
                </a:schemeClr>
              </a:solidFill>
              <a:sym typeface="Wingdings" pitchFamily="2" charset="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ox(i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ox(i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bg/>
                                          </p:spTgt>
                                        </p:tgtEl>
                                        <p:attrNameLst>
                                          <p:attrName>style.visibility</p:attrName>
                                        </p:attrNameLst>
                                      </p:cBhvr>
                                      <p:to>
                                        <p:strVal val="visible"/>
                                      </p:to>
                                    </p:set>
                                    <p:animEffect transition="in" filter="blinds(horizontal)">
                                      <p:cBhvr>
                                        <p:cTn id="27" dur="500"/>
                                        <p:tgtEl>
                                          <p:spTgt spid="4">
                                            <p:bg/>
                                          </p:spTgt>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blinds(horizontal)">
                                      <p:cBhvr>
                                        <p:cTn id="30" dur="500"/>
                                        <p:tgtEl>
                                          <p:spTgt spid="4">
                                            <p:txEl>
                                              <p:pRg st="0" end="0"/>
                                            </p:txEl>
                                          </p:spTgt>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Effect transition="in" filter="blinds(horizontal)">
                                      <p:cBhvr>
                                        <p:cTn id="33" dur="500"/>
                                        <p:tgtEl>
                                          <p:spTgt spid="4">
                                            <p:txEl>
                                              <p:pRg st="1" end="1"/>
                                            </p:txEl>
                                          </p:spTgt>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4">
                                            <p:txEl>
                                              <p:pRg st="2" end="2"/>
                                            </p:txEl>
                                          </p:spTgt>
                                        </p:tgtEl>
                                        <p:attrNameLst>
                                          <p:attrName>style.visibility</p:attrName>
                                        </p:attrNameLst>
                                      </p:cBhvr>
                                      <p:to>
                                        <p:strVal val="visible"/>
                                      </p:to>
                                    </p:set>
                                    <p:animEffect transition="in" filter="blinds(horizontal)">
                                      <p:cBhvr>
                                        <p:cTn id="36" dur="500"/>
                                        <p:tgtEl>
                                          <p:spTgt spid="4">
                                            <p:txEl>
                                              <p:pRg st="2" end="2"/>
                                            </p:txEl>
                                          </p:spTgt>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4">
                                            <p:txEl>
                                              <p:pRg st="3" end="3"/>
                                            </p:txEl>
                                          </p:spTgt>
                                        </p:tgtEl>
                                        <p:attrNameLst>
                                          <p:attrName>style.visibility</p:attrName>
                                        </p:attrNameLst>
                                      </p:cBhvr>
                                      <p:to>
                                        <p:strVal val="visible"/>
                                      </p:to>
                                    </p:set>
                                    <p:animEffect transition="in" filter="blinds(horizontal)">
                                      <p:cBhvr>
                                        <p:cTn id="39"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1785949"/>
          </a:xfrm>
        </p:spPr>
        <p:txBody>
          <a:bodyPr/>
          <a:lstStyle/>
          <a:p>
            <a:endParaRPr lang="en-US" dirty="0"/>
          </a:p>
        </p:txBody>
      </p:sp>
      <p:sp>
        <p:nvSpPr>
          <p:cNvPr id="3" name="Subtitle 2"/>
          <p:cNvSpPr>
            <a:spLocks noGrp="1"/>
          </p:cNvSpPr>
          <p:nvPr>
            <p:ph type="subTitle" idx="1"/>
          </p:nvPr>
        </p:nvSpPr>
        <p:spPr>
          <a:xfrm>
            <a:off x="1371600" y="2786058"/>
            <a:ext cx="6400800" cy="2852742"/>
          </a:xfrm>
        </p:spPr>
        <p:txBody>
          <a:bodyPr/>
          <a:lstStyle/>
          <a:p>
            <a:endParaRPr lang="en-US" dirty="0"/>
          </a:p>
        </p:txBody>
      </p:sp>
      <p:pic>
        <p:nvPicPr>
          <p:cNvPr id="40962" name="Picture 2" descr="C:\Users\Hieu\Desktop\Competition-at-Work.png"/>
          <p:cNvPicPr>
            <a:picLocks noChangeAspect="1" noChangeArrowheads="1"/>
          </p:cNvPicPr>
          <p:nvPr/>
        </p:nvPicPr>
        <p:blipFill>
          <a:blip r:embed="rId2"/>
          <a:srcRect/>
          <a:stretch>
            <a:fillRect/>
          </a:stretch>
        </p:blipFill>
        <p:spPr bwMode="auto">
          <a:xfrm>
            <a:off x="0" y="1028700"/>
            <a:ext cx="9144000" cy="4800600"/>
          </a:xfrm>
          <a:prstGeom prst="rect">
            <a:avLst/>
          </a:prstGeom>
          <a:noFill/>
        </p:spPr>
      </p:pic>
      <p:pic>
        <p:nvPicPr>
          <p:cNvPr id="40963" name="Picture 3" descr="C:\Users\Hieu\Desktop\images.png"/>
          <p:cNvPicPr>
            <a:picLocks noChangeAspect="1" noChangeArrowheads="1"/>
          </p:cNvPicPr>
          <p:nvPr/>
        </p:nvPicPr>
        <p:blipFill>
          <a:blip r:embed="rId3"/>
          <a:srcRect/>
          <a:stretch>
            <a:fillRect/>
          </a:stretch>
        </p:blipFill>
        <p:spPr bwMode="auto">
          <a:xfrm>
            <a:off x="4691988" y="0"/>
            <a:ext cx="4137700" cy="2928934"/>
          </a:xfrm>
          <a:prstGeom prst="rect">
            <a:avLst/>
          </a:prstGeom>
          <a:noFill/>
        </p:spPr>
      </p:pic>
      <p:pic>
        <p:nvPicPr>
          <p:cNvPr id="40964" name="Picture 4" descr="C:\Users\Hieu\Desktop\500_F_125170848_YRQfLfD06ZoIAWkzu3AgUU9LQqvMokWC.jpg"/>
          <p:cNvPicPr>
            <a:picLocks noChangeAspect="1" noChangeArrowheads="1"/>
          </p:cNvPicPr>
          <p:nvPr/>
        </p:nvPicPr>
        <p:blipFill>
          <a:blip r:embed="rId4"/>
          <a:srcRect/>
          <a:stretch>
            <a:fillRect/>
          </a:stretch>
        </p:blipFill>
        <p:spPr bwMode="auto">
          <a:xfrm>
            <a:off x="357158" y="2374900"/>
            <a:ext cx="6350000" cy="4483100"/>
          </a:xfrm>
          <a:prstGeom prst="rect">
            <a:avLst/>
          </a:prstGeom>
          <a:noFill/>
        </p:spPr>
      </p:pic>
      <p:sp>
        <p:nvSpPr>
          <p:cNvPr id="7" name="Rectangle 6"/>
          <p:cNvSpPr/>
          <p:nvPr/>
        </p:nvSpPr>
        <p:spPr>
          <a:xfrm>
            <a:off x="1285852" y="6000768"/>
            <a:ext cx="7572428" cy="8572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He came first in a running competition</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blinds(horizontal)">
                                      <p:cBhvr>
                                        <p:cTn id="7" dur="500"/>
                                        <p:tgtEl>
                                          <p:spTgt spid="4096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nodeType="clickEffect">
                                  <p:stCondLst>
                                    <p:cond delay="0"/>
                                  </p:stCondLst>
                                  <p:childTnLst>
                                    <p:animEffect transition="out" filter="checkerboard(across)">
                                      <p:cBhvr>
                                        <p:cTn id="11" dur="500"/>
                                        <p:tgtEl>
                                          <p:spTgt spid="40962"/>
                                        </p:tgtEl>
                                      </p:cBhvr>
                                    </p:animEffect>
                                    <p:set>
                                      <p:cBhvr>
                                        <p:cTn id="12" dur="1" fill="hold">
                                          <p:stCondLst>
                                            <p:cond delay="499"/>
                                          </p:stCondLst>
                                        </p:cTn>
                                        <p:tgtEl>
                                          <p:spTgt spid="4096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0964"/>
                                        </p:tgtEl>
                                        <p:attrNameLst>
                                          <p:attrName>style.visibility</p:attrName>
                                        </p:attrNameLst>
                                      </p:cBhvr>
                                      <p:to>
                                        <p:strVal val="visible"/>
                                      </p:to>
                                    </p:set>
                                    <p:animEffect transition="in" filter="blinds(horizontal)">
                                      <p:cBhvr>
                                        <p:cTn id="17" dur="500"/>
                                        <p:tgtEl>
                                          <p:spTgt spid="4096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0963"/>
                                        </p:tgtEl>
                                        <p:attrNameLst>
                                          <p:attrName>style.visibility</p:attrName>
                                        </p:attrNameLst>
                                      </p:cBhvr>
                                      <p:to>
                                        <p:strVal val="visible"/>
                                      </p:to>
                                    </p:set>
                                    <p:animEffect transition="in" filter="blinds(horizontal)">
                                      <p:cBhvr>
                                        <p:cTn id="22" dur="500"/>
                                        <p:tgtEl>
                                          <p:spTgt spid="4096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428604"/>
            <a:ext cx="9144000" cy="6429396"/>
          </a:xfrm>
        </p:spPr>
        <p:txBody>
          <a:bodyPr>
            <a:normAutofit/>
          </a:bodyPr>
          <a:lstStyle/>
          <a:p>
            <a:pPr algn="l"/>
            <a:r>
              <a:rPr lang="en-US" b="1" u="sng" dirty="0" smtClean="0">
                <a:solidFill>
                  <a:srgbClr val="FF0000"/>
                </a:solidFill>
                <a:hlinkClick r:id="" action="ppaction://hlinkshowjump?jump=nextslide"/>
              </a:rPr>
              <a:t>14.</a:t>
            </a:r>
            <a:r>
              <a:rPr lang="en-US" b="1" dirty="0" smtClean="0">
                <a:solidFill>
                  <a:srgbClr val="FF0000"/>
                </a:solidFill>
                <a:hlinkClick r:id="" action="ppaction://hlinkshowjump?jump=nextslide"/>
              </a:rPr>
              <a:t> Exercise</a:t>
            </a:r>
            <a:r>
              <a:rPr lang="en-US" b="1" dirty="0" smtClean="0"/>
              <a:t>  /</a:t>
            </a:r>
            <a:r>
              <a:rPr lang="vi-VN" b="1" dirty="0" smtClean="0"/>
              <a:t>'eksəsaiz</a:t>
            </a:r>
            <a:r>
              <a:rPr lang="en-US" b="1" dirty="0" smtClean="0"/>
              <a:t>/ (n): </a:t>
            </a:r>
            <a:r>
              <a:rPr lang="en-US" b="1" dirty="0" smtClean="0">
                <a:solidFill>
                  <a:schemeClr val="tx1"/>
                </a:solidFill>
              </a:rPr>
              <a:t>physical or mental activity that you do to become stronger.</a:t>
            </a:r>
          </a:p>
          <a:p>
            <a:pPr algn="l"/>
            <a:r>
              <a:rPr lang="en-US" b="1" dirty="0" smtClean="0">
                <a:solidFill>
                  <a:srgbClr val="FF0000"/>
                </a:solidFill>
              </a:rPr>
              <a:t>To exercise </a:t>
            </a:r>
            <a:r>
              <a:rPr lang="en-US" b="1" dirty="0" smtClean="0"/>
              <a:t>(v</a:t>
            </a:r>
            <a:r>
              <a:rPr lang="en-US" b="1" dirty="0" smtClean="0">
                <a:solidFill>
                  <a:schemeClr val="tx1"/>
                </a:solidFill>
              </a:rPr>
              <a:t>): to do sports or physical activity to make your body stronger.</a:t>
            </a:r>
          </a:p>
          <a:p>
            <a:pPr algn="l"/>
            <a:r>
              <a:rPr lang="en-US" b="1" dirty="0" smtClean="0">
                <a:solidFill>
                  <a:srgbClr val="FF0000"/>
                </a:solidFill>
                <a:hlinkClick r:id="rId2" action="ppaction://hlinksldjump"/>
              </a:rPr>
              <a:t>15. Burnt out</a:t>
            </a:r>
            <a:r>
              <a:rPr lang="en-US" b="1" dirty="0" smtClean="0">
                <a:hlinkClick r:id="rId2" action="ppaction://hlinksldjump"/>
              </a:rPr>
              <a:t> </a:t>
            </a:r>
            <a:r>
              <a:rPr lang="en-US" b="1" dirty="0" smtClean="0"/>
              <a:t>(</a:t>
            </a:r>
            <a:r>
              <a:rPr lang="en-US" b="1" dirty="0" err="1" smtClean="0"/>
              <a:t>adj</a:t>
            </a:r>
            <a:r>
              <a:rPr lang="en-US" b="1" dirty="0" smtClean="0"/>
              <a:t>): </a:t>
            </a:r>
            <a:r>
              <a:rPr lang="en-US" b="1" dirty="0" smtClean="0">
                <a:solidFill>
                  <a:schemeClr val="tx1"/>
                </a:solidFill>
              </a:rPr>
              <a:t>feeling of being too tired</a:t>
            </a:r>
          </a:p>
          <a:p>
            <a:pPr algn="l"/>
            <a:r>
              <a:rPr lang="en-US" b="1" dirty="0" smtClean="0">
                <a:solidFill>
                  <a:srgbClr val="FF0000"/>
                </a:solidFill>
              </a:rPr>
              <a:t>To get/ feel burnt out </a:t>
            </a:r>
            <a:r>
              <a:rPr lang="en-US" b="1" dirty="0" smtClean="0"/>
              <a:t>(v): </a:t>
            </a:r>
            <a:r>
              <a:rPr lang="en-US" b="1" dirty="0" smtClean="0">
                <a:solidFill>
                  <a:schemeClr val="tx1"/>
                </a:solidFill>
              </a:rPr>
              <a:t>to get/ feel very tired</a:t>
            </a:r>
            <a:endParaRPr lang="en-US" b="1" dirty="0">
              <a:solidFill>
                <a:schemeClr val="tx1"/>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1000108"/>
            <a:ext cx="8501122" cy="4638692"/>
          </a:xfrm>
        </p:spPr>
        <p:txBody>
          <a:bodyPr/>
          <a:lstStyle/>
          <a:p>
            <a:pPr algn="l"/>
            <a:r>
              <a:rPr lang="en-US" dirty="0" smtClean="0"/>
              <a:t>14. </a:t>
            </a:r>
            <a:r>
              <a:rPr lang="en-US" dirty="0" smtClean="0">
                <a:solidFill>
                  <a:srgbClr val="FF0000"/>
                </a:solidFill>
              </a:rPr>
              <a:t>Likeable </a:t>
            </a:r>
            <a:r>
              <a:rPr lang="en-US" dirty="0" smtClean="0"/>
              <a:t> /</a:t>
            </a:r>
            <a:r>
              <a:rPr lang="vi-VN" dirty="0" smtClean="0"/>
              <a:t>'laikəbl</a:t>
            </a:r>
            <a:r>
              <a:rPr lang="en-US" dirty="0" smtClean="0"/>
              <a:t>/ (</a:t>
            </a:r>
            <a:r>
              <a:rPr lang="en-US" dirty="0" err="1" smtClean="0"/>
              <a:t>adj</a:t>
            </a:r>
            <a:r>
              <a:rPr lang="en-US" dirty="0" smtClean="0"/>
              <a:t>): </a:t>
            </a:r>
            <a:r>
              <a:rPr lang="en-US" dirty="0" smtClean="0">
                <a:solidFill>
                  <a:schemeClr val="tx1"/>
                </a:solidFill>
              </a:rPr>
              <a:t>pleasant and easy to like </a:t>
            </a:r>
          </a:p>
          <a:p>
            <a:pPr algn="l"/>
            <a:r>
              <a:rPr lang="en-US" dirty="0" smtClean="0">
                <a:solidFill>
                  <a:schemeClr val="tx1"/>
                </a:solidFill>
              </a:rPr>
              <a:t>Ex: She’s friendly and likeable.</a:t>
            </a:r>
            <a:endParaRPr lang="vi-VN" dirty="0" smtClean="0">
              <a:solidFill>
                <a:schemeClr val="tx1"/>
              </a:solidFill>
            </a:endParaRPr>
          </a:p>
          <a:p>
            <a:pPr algn="l"/>
            <a:r>
              <a:rPr lang="en-US" dirty="0" smtClean="0"/>
              <a:t> </a:t>
            </a:r>
            <a:r>
              <a:rPr lang="en-US" dirty="0" smtClean="0">
                <a:solidFill>
                  <a:srgbClr val="FF0000"/>
                </a:solidFill>
              </a:rPr>
              <a:t>likely </a:t>
            </a:r>
            <a:r>
              <a:rPr lang="en-US" dirty="0" smtClean="0"/>
              <a:t> /</a:t>
            </a:r>
            <a:r>
              <a:rPr lang="vi-VN" dirty="0" smtClean="0"/>
              <a:t>'laikli</a:t>
            </a:r>
            <a:r>
              <a:rPr lang="en-US" dirty="0" smtClean="0"/>
              <a:t>/ (</a:t>
            </a:r>
            <a:r>
              <a:rPr lang="en-US" dirty="0" err="1" smtClean="0"/>
              <a:t>adj</a:t>
            </a:r>
            <a:r>
              <a:rPr lang="en-US" dirty="0" smtClean="0"/>
              <a:t>) : </a:t>
            </a:r>
            <a:r>
              <a:rPr lang="en-US" dirty="0" smtClean="0">
                <a:solidFill>
                  <a:schemeClr val="tx1"/>
                </a:solidFill>
              </a:rPr>
              <a:t>probable</a:t>
            </a:r>
            <a:r>
              <a:rPr lang="en-US" dirty="0" smtClean="0"/>
              <a:t> /</a:t>
            </a:r>
            <a:r>
              <a:rPr lang="vi-VN" dirty="0" smtClean="0"/>
              <a:t>'prɔbəbl</a:t>
            </a:r>
            <a:r>
              <a:rPr lang="en-US" dirty="0" smtClean="0"/>
              <a:t>/</a:t>
            </a:r>
          </a:p>
          <a:p>
            <a:pPr algn="l"/>
            <a:r>
              <a:rPr lang="en-US" dirty="0" smtClean="0">
                <a:solidFill>
                  <a:schemeClr val="tx1"/>
                </a:solidFill>
              </a:rPr>
              <a:t>Ex: Tickets are likely to be expensive.</a:t>
            </a:r>
          </a:p>
          <a:p>
            <a:pPr algn="l"/>
            <a:r>
              <a:rPr lang="en-US" dirty="0" smtClean="0">
                <a:solidFill>
                  <a:srgbClr val="FF0000"/>
                </a:solidFill>
              </a:rPr>
              <a:t>Likely</a:t>
            </a:r>
            <a:r>
              <a:rPr lang="en-US" dirty="0" smtClean="0">
                <a:solidFill>
                  <a:schemeClr val="tx1"/>
                </a:solidFill>
              </a:rPr>
              <a:t> (adv): very probably </a:t>
            </a:r>
          </a:p>
          <a:p>
            <a:pPr algn="l"/>
            <a:r>
              <a:rPr lang="en-US" dirty="0" smtClean="0">
                <a:solidFill>
                  <a:schemeClr val="tx1"/>
                </a:solidFill>
              </a:rPr>
              <a:t>Ex: The illness was caused, most likely, by a virus.</a:t>
            </a:r>
            <a:endParaRPr lang="vi-VN" dirty="0" smtClean="0">
              <a:solidFill>
                <a:schemeClr val="tx1"/>
              </a:solidFill>
            </a:endParaRPr>
          </a:p>
          <a:p>
            <a:pPr algn="l"/>
            <a:endParaRPr lang="vi-VN" dirty="0" smtClean="0"/>
          </a:p>
          <a:p>
            <a:pPr algn="l"/>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36867" name="Picture 3" descr="C:\Users\Hieu\Desktop\Workout-free-fitness-and-exercise-clipart-clip-art-pictures-graphics-2.jpg"/>
          <p:cNvPicPr>
            <a:picLocks noChangeAspect="1" noChangeArrowheads="1"/>
          </p:cNvPicPr>
          <p:nvPr/>
        </p:nvPicPr>
        <p:blipFill>
          <a:blip r:embed="rId2"/>
          <a:srcRect/>
          <a:stretch>
            <a:fillRect/>
          </a:stretch>
        </p:blipFill>
        <p:spPr bwMode="auto">
          <a:xfrm>
            <a:off x="0" y="662940"/>
            <a:ext cx="9144000" cy="5532120"/>
          </a:xfrm>
          <a:prstGeom prst="rect">
            <a:avLst/>
          </a:prstGeom>
          <a:noFill/>
        </p:spPr>
      </p:pic>
      <p:pic>
        <p:nvPicPr>
          <p:cNvPr id="36868" name="Picture 4" descr="C:\Users\Hieu\Desktop\6 exercise ball_720.jpg">
            <a:hlinkClick r:id="" action="ppaction://hlinkshowjump?jump=previousslide"/>
          </p:cNvPr>
          <p:cNvPicPr>
            <a:picLocks noChangeAspect="1" noChangeArrowheads="1"/>
          </p:cNvPicPr>
          <p:nvPr/>
        </p:nvPicPr>
        <p:blipFill>
          <a:blip r:embed="rId3"/>
          <a:srcRect/>
          <a:stretch>
            <a:fillRect/>
          </a:stretch>
        </p:blipFill>
        <p:spPr bwMode="auto">
          <a:xfrm>
            <a:off x="214282" y="571480"/>
            <a:ext cx="8786874" cy="58579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linds(horizontal)">
                                      <p:cBhvr>
                                        <p:cTn id="7" dur="500"/>
                                        <p:tgtEl>
                                          <p:spTgt spid="3686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6868"/>
                                        </p:tgtEl>
                                        <p:attrNameLst>
                                          <p:attrName>style.visibility</p:attrName>
                                        </p:attrNameLst>
                                      </p:cBhvr>
                                      <p:to>
                                        <p:strVal val="visible"/>
                                      </p:to>
                                    </p:set>
                                    <p:animEffect transition="in" filter="blinds(horizontal)">
                                      <p:cBhvr>
                                        <p:cTn id="12"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Hieu\Desktop\get burnt out.png"/>
          <p:cNvPicPr>
            <a:picLocks noChangeAspect="1" noChangeArrowheads="1"/>
          </p:cNvPicPr>
          <p:nvPr/>
        </p:nvPicPr>
        <p:blipFill>
          <a:blip r:embed="rId2"/>
          <a:srcRect/>
          <a:stretch>
            <a:fillRect/>
          </a:stretch>
        </p:blipFill>
        <p:spPr bwMode="auto">
          <a:xfrm>
            <a:off x="1500166" y="71414"/>
            <a:ext cx="6072230" cy="6637089"/>
          </a:xfrm>
          <a:prstGeom prst="rect">
            <a:avLst/>
          </a:prstGeom>
          <a:noFill/>
        </p:spPr>
      </p:pic>
      <p:pic>
        <p:nvPicPr>
          <p:cNvPr id="39939" name="Picture 3" descr="C:\Users\Hieu\Desktop\tired-woman_235.jpg">
            <a:hlinkClick r:id="rId3" action="ppaction://hlinksldjump"/>
          </p:cNvPr>
          <p:cNvPicPr>
            <a:picLocks noChangeAspect="1" noChangeArrowheads="1"/>
          </p:cNvPicPr>
          <p:nvPr/>
        </p:nvPicPr>
        <p:blipFill>
          <a:blip r:embed="rId4"/>
          <a:srcRect/>
          <a:stretch>
            <a:fillRect/>
          </a:stretch>
        </p:blipFill>
        <p:spPr bwMode="auto">
          <a:xfrm>
            <a:off x="0" y="1385888"/>
            <a:ext cx="9048114" cy="4043376"/>
          </a:xfrm>
          <a:prstGeom prst="rect">
            <a:avLst/>
          </a:prstGeom>
          <a:noFill/>
        </p:spPr>
      </p:pic>
      <p:sp>
        <p:nvSpPr>
          <p:cNvPr id="4" name="Rectangle 3"/>
          <p:cNvSpPr/>
          <p:nvPr/>
        </p:nvSpPr>
        <p:spPr>
          <a:xfrm>
            <a:off x="928662" y="5429264"/>
            <a:ext cx="7643866" cy="1428736"/>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smtClean="0">
                <a:solidFill>
                  <a:srgbClr val="C00000"/>
                </a:solidFill>
              </a:rPr>
              <a:t>She looks very tired/ burnt out </a:t>
            </a:r>
            <a:endParaRPr lang="en-US" sz="4000"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linds(horizontal)">
                                      <p:cBhvr>
                                        <p:cTn id="7" dur="500"/>
                                        <p:tgtEl>
                                          <p:spTgt spid="3993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9939"/>
                                        </p:tgtEl>
                                        <p:attrNameLst>
                                          <p:attrName>style.visibility</p:attrName>
                                        </p:attrNameLst>
                                      </p:cBhvr>
                                      <p:to>
                                        <p:strVal val="visible"/>
                                      </p:to>
                                    </p:set>
                                    <p:animEffect transition="in" filter="blinds(horizontal)">
                                      <p:cBhvr>
                                        <p:cTn id="12" dur="500"/>
                                        <p:tgtEl>
                                          <p:spTgt spid="3993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5729"/>
            <a:ext cx="7772400" cy="1000131"/>
          </a:xfrm>
        </p:spPr>
        <p:txBody>
          <a:bodyPr>
            <a:noAutofit/>
          </a:bodyPr>
          <a:lstStyle/>
          <a:p>
            <a:r>
              <a:rPr lang="en-US" sz="2400" b="1" u="sng" dirty="0" smtClean="0"/>
              <a:t>TASK 2:</a:t>
            </a:r>
            <a:r>
              <a:rPr lang="en-US" sz="2400" b="1" dirty="0" smtClean="0"/>
              <a:t> FILL IN THEBLANKS WITH THE SUITABLE WORDS OR PHRASE:</a:t>
            </a:r>
            <a:r>
              <a:rPr lang="en-US" sz="2400" dirty="0" smtClean="0"/>
              <a:t/>
            </a:r>
            <a:br>
              <a:rPr lang="en-US" sz="2400" dirty="0" smtClean="0"/>
            </a:br>
            <a:endParaRPr lang="en-US" sz="2400" dirty="0"/>
          </a:p>
        </p:txBody>
      </p:sp>
      <p:sp>
        <p:nvSpPr>
          <p:cNvPr id="3" name="Subtitle 2"/>
          <p:cNvSpPr>
            <a:spLocks noGrp="1"/>
          </p:cNvSpPr>
          <p:nvPr>
            <p:ph type="subTitle" idx="1"/>
          </p:nvPr>
        </p:nvSpPr>
        <p:spPr>
          <a:xfrm>
            <a:off x="0" y="1000108"/>
            <a:ext cx="9144000" cy="5857892"/>
          </a:xfrm>
        </p:spPr>
        <p:txBody>
          <a:bodyPr>
            <a:normAutofit fontScale="70000" lnSpcReduction="20000"/>
          </a:bodyPr>
          <a:lstStyle/>
          <a:p>
            <a:pPr algn="l"/>
            <a:r>
              <a:rPr lang="en-US" sz="4000" i="1" dirty="0" smtClean="0">
                <a:solidFill>
                  <a:schemeClr val="tx1"/>
                </a:solidFill>
              </a:rPr>
              <a:t>exercise	looking for		athletics field	likely </a:t>
            </a:r>
          </a:p>
          <a:p>
            <a:pPr algn="l"/>
            <a:r>
              <a:rPr lang="en-US" sz="4000" i="1" dirty="0" smtClean="0">
                <a:solidFill>
                  <a:schemeClr val="tx1"/>
                </a:solidFill>
              </a:rPr>
              <a:t>hunt		burnt out	competitive		competition</a:t>
            </a:r>
            <a:endParaRPr lang="en-US" sz="4000" dirty="0" smtClean="0">
              <a:solidFill>
                <a:schemeClr val="tx1"/>
              </a:solidFill>
            </a:endParaRPr>
          </a:p>
          <a:p>
            <a:pPr lvl="0" algn="l"/>
            <a:r>
              <a:rPr lang="en-US" sz="4000" dirty="0" smtClean="0">
                <a:solidFill>
                  <a:schemeClr val="tx1"/>
                </a:solidFill>
              </a:rPr>
              <a:t>1. We are ____________ someone with experience for this position.</a:t>
            </a:r>
          </a:p>
          <a:p>
            <a:pPr lvl="0" algn="l"/>
            <a:r>
              <a:rPr lang="en-US" sz="4000" dirty="0" smtClean="0">
                <a:solidFill>
                  <a:schemeClr val="tx1"/>
                </a:solidFill>
              </a:rPr>
              <a:t>2. Lions sometimes ___________ alone.</a:t>
            </a:r>
          </a:p>
          <a:p>
            <a:pPr lvl="0" algn="l"/>
            <a:r>
              <a:rPr lang="en-US" sz="4000" dirty="0" smtClean="0">
                <a:solidFill>
                  <a:schemeClr val="tx1"/>
                </a:solidFill>
              </a:rPr>
              <a:t>3. The doctor advised him to do more _____________.</a:t>
            </a:r>
          </a:p>
          <a:p>
            <a:pPr lvl="0" algn="l"/>
            <a:r>
              <a:rPr lang="en-US" sz="4000" dirty="0" smtClean="0">
                <a:solidFill>
                  <a:schemeClr val="tx1"/>
                </a:solidFill>
              </a:rPr>
              <a:t>4. There is a big __________________ in our school. </a:t>
            </a:r>
          </a:p>
          <a:p>
            <a:pPr lvl="0" algn="l"/>
            <a:r>
              <a:rPr lang="en-US" sz="4000" dirty="0" smtClean="0">
                <a:solidFill>
                  <a:schemeClr val="tx1"/>
                </a:solidFill>
              </a:rPr>
              <a:t>5. I’m feeling ____________  at work - I need a holiday. </a:t>
            </a:r>
          </a:p>
          <a:p>
            <a:pPr lvl="0" algn="l"/>
            <a:r>
              <a:rPr lang="en-US" sz="4000" dirty="0" smtClean="0">
                <a:solidFill>
                  <a:schemeClr val="tx1"/>
                </a:solidFill>
              </a:rPr>
              <a:t>6. We are in _____________ with four other companies for the contract. </a:t>
            </a:r>
          </a:p>
          <a:p>
            <a:pPr lvl="0" algn="l"/>
            <a:r>
              <a:rPr lang="en-US" sz="4000" dirty="0" smtClean="0">
                <a:solidFill>
                  <a:schemeClr val="tx1"/>
                </a:solidFill>
              </a:rPr>
              <a:t>7. They sell good computers at very______________ prices.</a:t>
            </a:r>
          </a:p>
          <a:p>
            <a:pPr lvl="0" algn="l"/>
            <a:r>
              <a:rPr lang="en-US" sz="4000" dirty="0" smtClean="0">
                <a:solidFill>
                  <a:schemeClr val="tx1"/>
                </a:solidFill>
              </a:rPr>
              <a:t>8. The illness was caused, __________, a by a virus. </a:t>
            </a:r>
          </a:p>
          <a:p>
            <a:pPr algn="l"/>
            <a:endParaRPr lang="en-US" sz="3600" dirty="0"/>
          </a:p>
        </p:txBody>
      </p:sp>
      <p:sp>
        <p:nvSpPr>
          <p:cNvPr id="4" name="Rectangle 3"/>
          <p:cNvSpPr/>
          <p:nvPr/>
        </p:nvSpPr>
        <p:spPr>
          <a:xfrm>
            <a:off x="1571604" y="1785926"/>
            <a:ext cx="2071702"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i="1" dirty="0" smtClean="0">
                <a:solidFill>
                  <a:schemeClr val="tx1"/>
                </a:solidFill>
              </a:rPr>
              <a:t>looking for</a:t>
            </a:r>
            <a:endParaRPr lang="en-US" sz="2600" dirty="0"/>
          </a:p>
        </p:txBody>
      </p:sp>
      <p:sp>
        <p:nvSpPr>
          <p:cNvPr id="5" name="Rectangle 4"/>
          <p:cNvSpPr/>
          <p:nvPr/>
        </p:nvSpPr>
        <p:spPr>
          <a:xfrm>
            <a:off x="2857488" y="2571744"/>
            <a:ext cx="2000264"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i="1" dirty="0" smtClean="0">
                <a:solidFill>
                  <a:schemeClr val="tx1"/>
                </a:solidFill>
              </a:rPr>
              <a:t>hunt</a:t>
            </a:r>
            <a:endParaRPr lang="en-US" sz="2600" dirty="0"/>
          </a:p>
        </p:txBody>
      </p:sp>
      <p:sp>
        <p:nvSpPr>
          <p:cNvPr id="6" name="Rectangle 5"/>
          <p:cNvSpPr/>
          <p:nvPr/>
        </p:nvSpPr>
        <p:spPr>
          <a:xfrm>
            <a:off x="5643570" y="3000372"/>
            <a:ext cx="2071702"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dirty="0" smtClean="0">
                <a:solidFill>
                  <a:schemeClr val="tx1"/>
                </a:solidFill>
              </a:rPr>
              <a:t>exercise</a:t>
            </a:r>
            <a:endParaRPr lang="en-US" sz="2600" dirty="0">
              <a:solidFill>
                <a:schemeClr val="tx1"/>
              </a:solidFill>
            </a:endParaRPr>
          </a:p>
        </p:txBody>
      </p:sp>
      <p:sp>
        <p:nvSpPr>
          <p:cNvPr id="7" name="Rectangle 6"/>
          <p:cNvSpPr/>
          <p:nvPr/>
        </p:nvSpPr>
        <p:spPr>
          <a:xfrm>
            <a:off x="2643174" y="3429000"/>
            <a:ext cx="2643206"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i="1" dirty="0" smtClean="0">
                <a:solidFill>
                  <a:schemeClr val="tx1"/>
                </a:solidFill>
              </a:rPr>
              <a:t>athletics field</a:t>
            </a:r>
            <a:endParaRPr lang="en-US" sz="2600" dirty="0"/>
          </a:p>
        </p:txBody>
      </p:sp>
      <p:sp>
        <p:nvSpPr>
          <p:cNvPr id="8" name="Rectangle 7"/>
          <p:cNvSpPr/>
          <p:nvPr/>
        </p:nvSpPr>
        <p:spPr>
          <a:xfrm>
            <a:off x="2143108" y="3929066"/>
            <a:ext cx="1571636"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i="1" dirty="0" smtClean="0">
                <a:solidFill>
                  <a:schemeClr val="tx1"/>
                </a:solidFill>
              </a:rPr>
              <a:t>burnt out</a:t>
            </a:r>
            <a:endParaRPr lang="en-US" sz="2600" dirty="0"/>
          </a:p>
        </p:txBody>
      </p:sp>
      <p:sp>
        <p:nvSpPr>
          <p:cNvPr id="9" name="Rectangle 8"/>
          <p:cNvSpPr/>
          <p:nvPr/>
        </p:nvSpPr>
        <p:spPr>
          <a:xfrm>
            <a:off x="2000232" y="4357694"/>
            <a:ext cx="2000264"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i="1" dirty="0" smtClean="0">
                <a:solidFill>
                  <a:schemeClr val="tx1"/>
                </a:solidFill>
              </a:rPr>
              <a:t>competition</a:t>
            </a:r>
            <a:endParaRPr lang="en-US" sz="2600" dirty="0"/>
          </a:p>
        </p:txBody>
      </p:sp>
      <p:sp>
        <p:nvSpPr>
          <p:cNvPr id="10" name="Rectangle 9"/>
          <p:cNvSpPr/>
          <p:nvPr/>
        </p:nvSpPr>
        <p:spPr>
          <a:xfrm>
            <a:off x="5500694" y="5000636"/>
            <a:ext cx="2000264"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dirty="0" smtClean="0">
                <a:solidFill>
                  <a:schemeClr val="tx1"/>
                </a:solidFill>
              </a:rPr>
              <a:t>competitive</a:t>
            </a:r>
            <a:endParaRPr lang="en-US" sz="2600" dirty="0">
              <a:solidFill>
                <a:schemeClr val="tx1"/>
              </a:solidFill>
            </a:endParaRPr>
          </a:p>
        </p:txBody>
      </p:sp>
      <p:sp>
        <p:nvSpPr>
          <p:cNvPr id="11" name="Rectangle 10"/>
          <p:cNvSpPr/>
          <p:nvPr/>
        </p:nvSpPr>
        <p:spPr>
          <a:xfrm>
            <a:off x="3929058" y="5572140"/>
            <a:ext cx="1500198"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i="1" dirty="0" smtClean="0">
                <a:solidFill>
                  <a:schemeClr val="tx1"/>
                </a:solidFill>
              </a:rPr>
              <a:t>likely</a:t>
            </a:r>
            <a:endParaRPr lang="en-US" sz="2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ox(i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ox(i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0" nodeType="clickEffect">
                                  <p:stCondLst>
                                    <p:cond delay="0"/>
                                  </p:stCondLst>
                                  <p:childTnLst>
                                    <p:animEffect transition="out" filter="blinds(horizontal)">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1472" y="571480"/>
            <a:ext cx="7772400" cy="1470025"/>
          </a:xfrm>
        </p:spPr>
        <p:txBody>
          <a:bodyPr/>
          <a:lstStyle/>
          <a:p>
            <a:r>
              <a:rPr lang="en-US" dirty="0" smtClean="0"/>
              <a:t>Questions 9 through 12: </a:t>
            </a:r>
            <a:endParaRPr lang="en-US" dirty="0"/>
          </a:p>
        </p:txBody>
      </p:sp>
      <p:sp>
        <p:nvSpPr>
          <p:cNvPr id="3" name="Subtitle 2"/>
          <p:cNvSpPr>
            <a:spLocks noGrp="1"/>
          </p:cNvSpPr>
          <p:nvPr>
            <p:ph type="subTitle" idx="1"/>
          </p:nvPr>
        </p:nvSpPr>
        <p:spPr>
          <a:xfrm>
            <a:off x="357158" y="2000240"/>
            <a:ext cx="8215370" cy="4500594"/>
          </a:xfrm>
        </p:spPr>
        <p:txBody>
          <a:bodyPr>
            <a:normAutofit/>
          </a:bodyPr>
          <a:lstStyle/>
          <a:p>
            <a:pPr algn="l"/>
            <a:r>
              <a:rPr lang="en-US" dirty="0" smtClean="0"/>
              <a:t>9. B	10. A	11. C		12. C</a:t>
            </a:r>
          </a:p>
          <a:p>
            <a:pPr algn="l"/>
            <a:r>
              <a:rPr lang="en-US" dirty="0" smtClean="0"/>
              <a:t>1Strategically  (adv): </a:t>
            </a:r>
          </a:p>
          <a:p>
            <a:pPr algn="l"/>
            <a:r>
              <a:rPr lang="en-US" dirty="0" smtClean="0"/>
              <a:t>2. To score goal(v):  to kick a ball into your opponents’ goal.</a:t>
            </a:r>
          </a:p>
          <a:p>
            <a:pPr algn="l"/>
            <a:r>
              <a:rPr lang="en-US" dirty="0" smtClean="0"/>
              <a:t>3. To keep up the pace (v): to increase the same speed as </a:t>
            </a:r>
            <a:r>
              <a:rPr lang="en-US" dirty="0" err="1" smtClean="0"/>
              <a:t>sb</a:t>
            </a:r>
            <a:r>
              <a:rPr lang="en-US" dirty="0" smtClean="0"/>
              <a:t>/</a:t>
            </a:r>
            <a:r>
              <a:rPr lang="en-US" dirty="0" err="1" smtClean="0"/>
              <a:t>sth</a:t>
            </a:r>
            <a:r>
              <a:rPr lang="en-US" dirty="0" smtClean="0"/>
              <a:t> </a:t>
            </a:r>
          </a:p>
          <a:p>
            <a:pPr algn="l"/>
            <a:r>
              <a:rPr lang="en-US" dirty="0" smtClean="0"/>
              <a:t>4. Rumor (n): a piece of information, or a story, that people talk about, but may not </a:t>
            </a:r>
            <a:r>
              <a:rPr lang="en-US" smtClean="0"/>
              <a:t>be true. </a:t>
            </a:r>
            <a:endParaRPr lang="en-US" dirty="0" smtClean="0"/>
          </a:p>
          <a:p>
            <a:pPr algn="l"/>
            <a:endParaRPr lang="en-US" dirty="0" smtClean="0"/>
          </a:p>
          <a:p>
            <a:pPr algn="l"/>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Unit 4:&amp;#x0D;&amp;#x0A; MODIFICATION AND WORD ORDER&amp;quot;&quot;/&gt;&lt;property id=&quot;20307&quot; value=&quot;256&quot;/&gt;&lt;/object&gt;&lt;object type=&quot;3&quot; unique_id=&quot;10005&quot;&gt;&lt;property id=&quot;20148&quot; value=&quot;5&quot;/&gt;&lt;property id=&quot;20300&quot; value=&quot;Slide 3 - &amp;quot;Part IV: Questions 1 through 4 refer to the following notice.&amp;quot;&quot;/&gt;&lt;property id=&quot;20307&quot; value=&quot;257&quot;/&gt;&lt;/object&gt;&lt;object type=&quot;3&quot; unique_id=&quot;10006&quot;&gt;&lt;property id=&quot;20148&quot; value=&quot;5&quot;/&gt;&lt;property id=&quot;20300&quot; value=&quot;Slide 4 - &amp;quot;Part IV: Questions 1 through 4 refer to the following notice.&amp;quot;&quot;/&gt;&lt;property id=&quot;20307&quot; value=&quot;258&quot;/&gt;&lt;/object&gt;&lt;object type=&quot;3&quot; unique_id=&quot;10032&quot;&gt;&lt;property id=&quot;20148&quot; value=&quot;5&quot;/&gt;&lt;property id=&quot;20300&quot; value=&quot;Slide 11 - &amp;quot;1/ to look for somebody/ something (v): try to find sb/sth&amp;quot;&quot;/&gt;&lt;property id=&quot;20307&quot; value=&quot;259&quot;/&gt;&lt;/object&gt;&lt;object type=&quot;3&quot; unique_id=&quot;10033&quot;&gt;&lt;property id=&quot;20148&quot; value=&quot;5&quot;/&gt;&lt;property id=&quot;20300&quot; value=&quot;Slide 12 - &amp;quot;2/ to hunt /hʌnt/ sth: to find animals or birds for food, sports or to make money&amp;#x0D;&amp;#x0A;&amp;quot;&quot;/&gt;&lt;property id=&quot;20307&quot; value=&quot;260&quot;/&gt;&lt;/object&gt;&lt;object type=&quot;3&quot; unique_id=&quot;10034&quot;&gt;&lt;property id=&quot;20148&quot; value=&quot;5&quot;/&gt;&lt;property id=&quot;20300&quot; value=&quot;Slide 13 - &amp;quot;3/ to research  /ri'sə:t∫/sth (v): to study sth carefully and try to find out new facts&amp;#x0D;&amp;#x0A;research (n): a careful s&quot;/&gt;&lt;property id=&quot;20307&quot; value=&quot;261&quot;/&gt;&lt;/object&gt;&lt;object type=&quot;3&quot; unique_id=&quot;10035&quot;&gt;&lt;property id=&quot;20148&quot; value=&quot;5&quot;/&gt;&lt;property id=&quot;20300&quot; value=&quot;Slide 14&quot;/&gt;&lt;property id=&quot;20307&quot; value=&quot;262&quot;/&gt;&lt;/object&gt;&lt;object type=&quot;3&quot; unique_id=&quot;10036&quot;&gt;&lt;property id=&quot;20148&quot; value=&quot;5&quot;/&gt;&lt;property id=&quot;20300&quot; value=&quot;Slide 15&quot;/&gt;&lt;property id=&quot;20307&quot; value=&quot;263&quot;/&gt;&lt;/object&gt;&lt;object type=&quot;3&quot; unique_id=&quot;10057&quot;&gt;&lt;property id=&quot;20148&quot; value=&quot;5&quot;/&gt;&lt;property id=&quot;20300&quot; value=&quot;Slide 6&quot;/&gt;&lt;property id=&quot;20307&quot; value=&quot;264&quot;/&gt;&lt;/object&gt;&lt;object type=&quot;3&quot; unique_id=&quot;10058&quot;&gt;&lt;property id=&quot;20148&quot; value=&quot;5&quot;/&gt;&lt;property id=&quot;20300&quot; value=&quot;Slide 7&quot;/&gt;&lt;property id=&quot;20307&quot; value=&quot;265&quot;/&gt;&lt;/object&gt;&lt;object type=&quot;3&quot; unique_id=&quot;10143&quot;&gt;&lt;property id=&quot;20148&quot; value=&quot;5&quot;/&gt;&lt;property id=&quot;20300&quot; value=&quot;Slide 8&quot;/&gt;&lt;property id=&quot;20307&quot; value=&quot;266&quot;/&gt;&lt;/object&gt;&lt;object type=&quot;3&quot; unique_id=&quot;10144&quot;&gt;&lt;property id=&quot;20148&quot; value=&quot;5&quot;/&gt;&lt;property id=&quot;20300&quot; value=&quot;Slide 9&quot;/&gt;&lt;property id=&quot;20307&quot; value=&quot;267&quot;/&gt;&lt;/object&gt;&lt;object type=&quot;3&quot; unique_id=&quot;10268&quot;&gt;&lt;property id=&quot;20148&quot; value=&quot;5&quot;/&gt;&lt;property id=&quot;20300&quot; value=&quot;Slide 10 - &amp;quot;VOCABULARY&amp;quot;&quot;/&gt;&lt;property id=&quot;20307&quot; value=&quot;268&quot;/&gt;&lt;/object&gt;&lt;object type=&quot;3&quot; unique_id=&quot;10269&quot;&gt;&lt;property id=&quot;20148&quot; value=&quot;5&quot;/&gt;&lt;property id=&quot;20300&quot; value=&quot;Slide 20 - &amp;quot;Part IV: Questions 5 through 8 refer to the following information.&amp;quot;&quot;/&gt;&lt;property id=&quot;20307&quot; value=&quot;269&quot;/&gt;&lt;/object&gt;&lt;object type=&quot;3&quot; unique_id=&quot;10334&quot;&gt;&lt;property id=&quot;20148&quot; value=&quot;5&quot;/&gt;&lt;property id=&quot;20300&quot; value=&quot;Slide 21 - &amp;quot;Part VI: (cont.)&amp;quot;&quot;/&gt;&lt;property id=&quot;20307&quot; value=&quot;270&quot;/&gt;&lt;/object&gt;&lt;object type=&quot;3&quot; unique_id=&quot;10539&quot;&gt;&lt;property id=&quot;20148&quot; value=&quot;5&quot;/&gt;&lt;property id=&quot;20300&quot; value=&quot;Slide 22&quot;/&gt;&lt;property id=&quot;20307&quot; value=&quot;271&quot;/&gt;&lt;/object&gt;&lt;object type=&quot;3&quot; unique_id=&quot;10540&quot;&gt;&lt;property id=&quot;20148&quot; value=&quot;5&quot;/&gt;&lt;property id=&quot;20300&quot; value=&quot;Slide 23&quot;/&gt;&lt;property id=&quot;20307&quot; value=&quot;272&quot;/&gt;&lt;/object&gt;&lt;object type=&quot;3&quot; unique_id=&quot;10788&quot;&gt;&lt;property id=&quot;20148&quot; value=&quot;5&quot;/&gt;&lt;property id=&quot;20300&quot; value=&quot;Slide 17&quot;/&gt;&lt;property id=&quot;20307&quot; value=&quot;276&quot;/&gt;&lt;/object&gt;&lt;object type=&quot;3&quot; unique_id=&quot;10789&quot;&gt;&lt;property id=&quot;20148&quot; value=&quot;5&quot;/&gt;&lt;property id=&quot;20300&quot; value=&quot;Slide 18&quot;/&gt;&lt;property id=&quot;20307&quot; value=&quot;277&quot;/&gt;&lt;/object&gt;&lt;object type=&quot;3&quot; unique_id=&quot;10790&quot;&gt;&lt;property id=&quot;20148&quot; value=&quot;5&quot;/&gt;&lt;property id=&quot;20300&quot; value=&quot;Slide 24&quot;/&gt;&lt;property id=&quot;20307&quot; value=&quot;273&quot;/&gt;&lt;/object&gt;&lt;object type=&quot;3&quot; unique_id=&quot;10791&quot;&gt;&lt;property id=&quot;20148&quot; value=&quot;5&quot;/&gt;&lt;property id=&quot;20300&quot; value=&quot;Slide 25&quot;/&gt;&lt;property id=&quot;20307&quot; value=&quot;275&quot;/&gt;&lt;/object&gt;&lt;object type=&quot;3&quot; unique_id=&quot;10792&quot;&gt;&lt;property id=&quot;20148&quot; value=&quot;5&quot;/&gt;&lt;property id=&quot;20300&quot; value=&quot;Slide 26 - &amp;quot;Vocabulary &amp;quot;&quot;/&gt;&lt;property id=&quot;20307&quot; value=&quot;278&quot;/&gt;&lt;/object&gt;&lt;object type=&quot;3&quot; unique_id=&quot;10793&quot;&gt;&lt;property id=&quot;20148&quot; value=&quot;5&quot;/&gt;&lt;property id=&quot;20300&quot; value=&quot;Slide 27 - &amp;quot;Vocabulary &amp;quot;&quot;/&gt;&lt;property id=&quot;20307&quot; value=&quot;283&quot;/&gt;&lt;/object&gt;&lt;object type=&quot;3&quot; unique_id=&quot;10794&quot;&gt;&lt;property id=&quot;20148&quot; value=&quot;5&quot;/&gt;&lt;property id=&quot;20300&quot; value=&quot;Slide 28&quot;/&gt;&lt;property id=&quot;20307&quot; value=&quot;282&quot;/&gt;&lt;/object&gt;&lt;object type=&quot;3&quot; unique_id=&quot;10795&quot;&gt;&lt;property id=&quot;20148&quot; value=&quot;5&quot;/&gt;&lt;property id=&quot;20300&quot; value=&quot;Slide 29&quot;/&gt;&lt;property id=&quot;20307&quot; value=&quot;279&quot;/&gt;&lt;/object&gt;&lt;object type=&quot;3&quot; unique_id=&quot;10796&quot;&gt;&lt;property id=&quot;20148&quot; value=&quot;5&quot;/&gt;&lt;property id=&quot;20300&quot; value=&quot;Slide 31&quot;/&gt;&lt;property id=&quot;20307&quot; value=&quot;280&quot;/&gt;&lt;/object&gt;&lt;object type=&quot;3&quot; unique_id=&quot;10797&quot;&gt;&lt;property id=&quot;20148&quot; value=&quot;5&quot;/&gt;&lt;property id=&quot;20300&quot; value=&quot;Slide 32&quot;/&gt;&lt;property id=&quot;20307&quot; value=&quot;281&quot;/&gt;&lt;/object&gt;&lt;object type=&quot;3&quot; unique_id=&quot;10885&quot;&gt;&lt;property id=&quot;20148&quot; value=&quot;5&quot;/&gt;&lt;property id=&quot;20300&quot; value=&quot;Slide 19&quot;/&gt;&lt;property id=&quot;20307&quot; value=&quot;284&quot;/&gt;&lt;/object&gt;&lt;object type=&quot;3&quot; unique_id=&quot;10916&quot;&gt;&lt;property id=&quot;20148&quot; value=&quot;5&quot;/&gt;&lt;property id=&quot;20300&quot; value=&quot;Slide 5 - &amp;quot;Part IV: Questions 1 through 4 refer to the following notice.&amp;quot;&quot;/&gt;&lt;property id=&quot;20307&quot; value=&quot;285&quot;/&gt;&lt;/object&gt;&lt;object type=&quot;3&quot; unique_id=&quot;10948&quot;&gt;&lt;property id=&quot;20148&quot; value=&quot;5&quot;/&gt;&lt;property id=&quot;20300&quot; value=&quot;Slide 2&quot;/&gt;&lt;property id=&quot;20307&quot; value=&quot;286&quot;/&gt;&lt;/object&gt;&lt;object type=&quot;3&quot; unique_id=&quot;11013&quot;&gt;&lt;property id=&quot;20148&quot; value=&quot;5&quot;/&gt;&lt;property id=&quot;20300&quot; value=&quot;Slide 16&quot;/&gt;&lt;property id=&quot;20307&quot; value=&quot;287&quot;/&gt;&lt;/object&gt;&lt;object type=&quot;3&quot; unique_id=&quot;11014&quot;&gt;&lt;property id=&quot;20148&quot; value=&quot;5&quot;/&gt;&lt;property id=&quot;20300&quot; value=&quot;Slide 30&quot;/&gt;&lt;property id=&quot;20307&quot; value=&quot;288&quot;/&gt;&lt;/object&gt;&lt;object type=&quot;3&quot; unique_id=&quot;11219&quot;&gt;&lt;property id=&quot;20148&quot; value=&quot;5&quot;/&gt;&lt;property id=&quot;20300&quot; value=&quot;Slide 33 - &amp;quot;TASK 2: FILL IN THEBLANKS WITH THE SUITABLE WORDS OR PHRASE:&amp;#x0D;&amp;#x0A;&amp;quot;&quot;/&gt;&lt;property id=&quot;20307&quot; value=&quot;289&quot;/&gt;&lt;/object&gt;&lt;object type=&quot;3&quot; unique_id=&quot;11255&quot;&gt;&lt;property id=&quot;20148&quot; value=&quot;5&quot;/&gt;&lt;property id=&quot;20300&quot; value=&quot;Slide 34 - &amp;quot;Questions 9 through 12: &amp;quot;&quot;/&gt;&lt;property id=&quot;20307&quot; value=&quot;290&quot;/&gt;&lt;/object&gt;&lt;/object&gt;&lt;/object&gt;&lt;/database&gt;"/>
  <p:tag name="SECTOMILLISECCONVERTED"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1308</TotalTime>
  <Words>1558</Words>
  <Application>Microsoft Office PowerPoint</Application>
  <PresentationFormat>On-screen Show (4:3)</PresentationFormat>
  <Paragraphs>274</Paragraphs>
  <Slides>35</Slides>
  <Notes>2</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Slide 1</vt:lpstr>
      <vt:lpstr>Unit 4:  MODIFICATION AND WORD ORDER</vt:lpstr>
      <vt:lpstr>Slide 3</vt:lpstr>
      <vt:lpstr>Part IV: Questions 1 through 4 refer to the following notice.</vt:lpstr>
      <vt:lpstr>Part IV: Questions 1 through 4 refer to the following notice.</vt:lpstr>
      <vt:lpstr>Part IV: Questions 1 through 4 refer to the following notice.</vt:lpstr>
      <vt:lpstr>Slide 7</vt:lpstr>
      <vt:lpstr>Slide 8</vt:lpstr>
      <vt:lpstr>Slide 9</vt:lpstr>
      <vt:lpstr>Slide 10</vt:lpstr>
      <vt:lpstr>VOCABULARY</vt:lpstr>
      <vt:lpstr>1/ to look for somebody/ something (v): try to find sb/sth</vt:lpstr>
      <vt:lpstr>2/ to hunt /hʌnt/ sth: to find animals or birds for food, sports or to make money </vt:lpstr>
      <vt:lpstr>3/ to research  /ri'sə:t∫/sth (v): to study sth carefully and try to find out new facts research (n): a careful study a subject to find out new facts </vt:lpstr>
      <vt:lpstr>Slide 15</vt:lpstr>
      <vt:lpstr>Slide 16</vt:lpstr>
      <vt:lpstr>Slide 17</vt:lpstr>
      <vt:lpstr>Slide 18</vt:lpstr>
      <vt:lpstr>Slide 19</vt:lpstr>
      <vt:lpstr>Slide 20</vt:lpstr>
      <vt:lpstr>Part IV: Questions 5 through 8 refer to the following information.</vt:lpstr>
      <vt:lpstr>Part VI: (cont.)</vt:lpstr>
      <vt:lpstr>Slide 23</vt:lpstr>
      <vt:lpstr>Slide 24</vt:lpstr>
      <vt:lpstr>Slide 25</vt:lpstr>
      <vt:lpstr>Slide 26</vt:lpstr>
      <vt:lpstr>Vocabulary </vt:lpstr>
      <vt:lpstr>Vocabulary </vt:lpstr>
      <vt:lpstr>Slide 29</vt:lpstr>
      <vt:lpstr>Slide 30</vt:lpstr>
      <vt:lpstr>Slide 31</vt:lpstr>
      <vt:lpstr>Slide 32</vt:lpstr>
      <vt:lpstr>Slide 33</vt:lpstr>
      <vt:lpstr>TASK 2: FILL IN THEBLANKS WITH THE SUITABLE WORDS OR PHRASE: </vt:lpstr>
      <vt:lpstr>Questions 9 through 12: </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4:  MODIFICATION AND WORD ORDER</dc:title>
  <dc:creator>Hieu</dc:creator>
  <cp:lastModifiedBy>Hieu</cp:lastModifiedBy>
  <cp:revision>133</cp:revision>
  <dcterms:created xsi:type="dcterms:W3CDTF">2017-10-27T02:27:15Z</dcterms:created>
  <dcterms:modified xsi:type="dcterms:W3CDTF">2018-03-22T14:18:56Z</dcterms:modified>
</cp:coreProperties>
</file>